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457" r:id="rId6"/>
    <p:sldId id="493" r:id="rId7"/>
    <p:sldId id="492" r:id="rId8"/>
    <p:sldId id="494" r:id="rId9"/>
    <p:sldId id="469" r:id="rId10"/>
    <p:sldId id="475" r:id="rId11"/>
    <p:sldId id="455" r:id="rId12"/>
    <p:sldId id="452" r:id="rId13"/>
    <p:sldId id="474" r:id="rId14"/>
    <p:sldId id="462" r:id="rId15"/>
    <p:sldId id="491" r:id="rId16"/>
    <p:sldId id="481" r:id="rId17"/>
    <p:sldId id="482" r:id="rId18"/>
    <p:sldId id="483" r:id="rId19"/>
    <p:sldId id="486" r:id="rId20"/>
    <p:sldId id="484" r:id="rId21"/>
    <p:sldId id="478" r:id="rId22"/>
    <p:sldId id="485" r:id="rId23"/>
    <p:sldId id="479" r:id="rId24"/>
    <p:sldId id="472" r:id="rId25"/>
    <p:sldId id="487" r:id="rId26"/>
    <p:sldId id="464" r:id="rId27"/>
  </p:sldIdLst>
  <p:sldSz cx="9144000" cy="6858000" type="screen4x3"/>
  <p:notesSz cx="6797675" cy="9926638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68">
          <p15:clr>
            <a:srgbClr val="A4A3A4"/>
          </p15:clr>
        </p15:guide>
        <p15:guide id="2" pos="290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ivo, Terhi M" initials="TTM" lastIdx="17" clrIdx="0">
    <p:extLst>
      <p:ext uri="{19B8F6BF-5375-455C-9EA6-DF929625EA0E}">
        <p15:presenceInfo xmlns:p15="http://schemas.microsoft.com/office/powerpoint/2012/main" userId="S-1-5-21-16020293-282541685-632688529-79034" providerId="AD"/>
      </p:ext>
    </p:extLst>
  </p:cmAuthor>
  <p:cmAuthor id="2" name="Koivisto Annika" initials="KA" lastIdx="1" clrIdx="1">
    <p:extLst>
      <p:ext uri="{19B8F6BF-5375-455C-9EA6-DF929625EA0E}">
        <p15:presenceInfo xmlns:p15="http://schemas.microsoft.com/office/powerpoint/2012/main" userId="S-1-5-21-682003330-1979792683-1801674531-29729" providerId="AD"/>
      </p:ext>
    </p:extLst>
  </p:cmAuthor>
  <p:cmAuthor id="3" name="Mika Holmström" initials="MH" lastIdx="5" clrIdx="2">
    <p:extLst>
      <p:ext uri="{19B8F6BF-5375-455C-9EA6-DF929625EA0E}">
        <p15:presenceInfo xmlns:p15="http://schemas.microsoft.com/office/powerpoint/2012/main" userId="S-1-12-1-3686166913-1157031579-2583871895-1157897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F5D2BE"/>
    <a:srgbClr val="FFC8B4"/>
    <a:srgbClr val="DBB8A5"/>
    <a:srgbClr val="826146"/>
    <a:srgbClr val="FFEB9E"/>
    <a:srgbClr val="B5AFA8"/>
    <a:srgbClr val="145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7" autoAdjust="0"/>
    <p:restoredTop sz="95673" autoAdjust="0"/>
  </p:normalViewPr>
  <p:slideViewPr>
    <p:cSldViewPr snapToGrid="0" snapToObjects="1">
      <p:cViewPr varScale="1">
        <p:scale>
          <a:sx n="115" d="100"/>
          <a:sy n="115" d="100"/>
        </p:scale>
        <p:origin x="1236" y="108"/>
      </p:cViewPr>
      <p:guideLst>
        <p:guide orient="horz" pos="4168"/>
        <p:guide pos="29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1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331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A5B3857B-E058-D845-AFB2-FD83D7B20514}" type="datetimeFigureOut">
              <a:rPr lang="fi-FI" smtClean="0"/>
              <a:t>23.8.2018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2C70DF51-BC50-6742-AA02-C2CE6D2061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1280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1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1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E7F5072F-70F6-1443-AEC4-3DFAB02DD407}" type="datetimeFigureOut">
              <a:rPr lang="fi-FI" smtClean="0"/>
              <a:t>23.8.2018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19A62429-5F44-5F43-8990-7FC3EAD110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2510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pPr defTabSz="457153">
              <a:defRPr/>
            </a:pPr>
            <a:endParaRPr lang="fi-FI" dirty="0"/>
          </a:p>
          <a:p>
            <a:pPr defTabSz="457153">
              <a:defRPr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defTabSz="457153">
              <a:defRPr/>
            </a:pPr>
            <a:endParaRPr lang="fi-FI" dirty="0"/>
          </a:p>
          <a:p>
            <a:pPr defTabSz="457153">
              <a:defRPr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62429-5F44-5F43-8990-7FC3EAD1100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437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Suomen väestö ikääntyy ja monisairaita sekä monilääkittyjä on yhä enemmän. Samaan aikaan tavoitteena on kattaa lisääntyvä palveluntarve avohoidon palveluin.  </a:t>
            </a:r>
          </a:p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Jotta iäkkäät kansalaiset voivat turvallisesti käyttää lääkkeitään avohoidon yksiköissä, kannattaa apteekin lääkehoito-osaamista hyödyntää nykyistä huomattavasti enemmän osana moniammatillista hoitoketjua. </a:t>
            </a:r>
            <a:endParaRPr lang="fi-FI" sz="3200" dirty="0">
              <a:solidFill>
                <a:srgbClr val="4C4C4C"/>
              </a:solidFill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sz="2800" dirty="0">
                <a:solidFill>
                  <a:srgbClr val="4C4C4C"/>
                </a:solidFill>
              </a:rPr>
              <a:t>Avohoidon asukkaiden lääkitysturvallisuutta voidaan parantaa lääkkeiden koneellisella annosjakelulla ja säännöllisellä lääkehoidon arvioinnilla. Tämä ei kuitenkaan yksinään riitä, vaan </a:t>
            </a:r>
            <a:r>
              <a:rPr lang="fi-FI" sz="2800" b="1" dirty="0">
                <a:solidFill>
                  <a:srgbClr val="4C4C4C"/>
                </a:solidFill>
              </a:rPr>
              <a:t>myös hoitoyksikön lääkehoitoprosessin on oltava kunnossa ja turvallinen.</a:t>
            </a:r>
          </a:p>
          <a:p>
            <a:pPr marL="0" lvl="1" indent="0">
              <a:buFont typeface="Arial"/>
              <a:buNone/>
            </a:pPr>
            <a:endParaRPr lang="fi-FI" sz="28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62429-5F44-5F43-8990-7FC3EAD11000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265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Lääkehoitoprosessia tarkastellaan palvelukokonaisuuteen kuuluvien riskinhallintatyökalujen avulla yksi työkalu (osa-alue) kerrallaan, jolloin toiminnan kehittäminen on yksikön kannalta realistisempaa. Kokonaisuuden kattaminen vaatii kuitenkin kaikkien osa-alueiden arviointia. </a:t>
            </a:r>
          </a:p>
          <a:p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Palvelu suositellaan aloitettavaksi annosjakelun arvioinnilla aina, kun yksikössä on koneellinen annosjakelu käytössä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Koneellinen annosjakelu muuttaa hoitoyksikön koko lääkehoitoprosessia. Kun annosjakeluun liittyvät prosessit on saatettu kuntoon, voidaan annosjakelun aiheuttamat muutokset huomioida paremmin koko lääkehoitoprosessissa. </a:t>
            </a:r>
          </a:p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Annosjakelun arvioinnin jälkeen palvelun tarjoamisessa voidaan edetä hoitoyksikön toiveiden ja tarpeiden mukaan. </a:t>
            </a:r>
          </a:p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62429-5F44-5F43-8990-7FC3EAD1100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064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pPr defTabSz="457153">
              <a:defRPr/>
            </a:pPr>
            <a:endParaRPr lang="fi-FI" dirty="0"/>
          </a:p>
          <a:p>
            <a:pPr defTabSz="457153">
              <a:defRPr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defTabSz="457153">
              <a:defRPr/>
            </a:pPr>
            <a:endParaRPr lang="fi-FI" dirty="0"/>
          </a:p>
          <a:p>
            <a:pPr defTabSz="457153">
              <a:defRPr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62429-5F44-5F43-8990-7FC3EAD11000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9590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62429-5F44-5F43-8990-7FC3EAD11000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805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DFC8-E3C1-498B-81B3-292DD425120A}" type="datetime1">
              <a:rPr lang="fi-FI" smtClean="0"/>
              <a:t>23.8.2018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Charlotta Sandler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915E-4F53-674C-9EA5-6D6801859F2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6697250" y="6189133"/>
            <a:ext cx="2282840" cy="5853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 userDrawn="1"/>
        </p:nvSpPr>
        <p:spPr>
          <a:xfrm>
            <a:off x="4219499" y="6367096"/>
            <a:ext cx="751992" cy="398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Otsikon paikkamerkki 1"/>
          <p:cNvSpPr>
            <a:spLocks noGrp="1"/>
          </p:cNvSpPr>
          <p:nvPr>
            <p:ph type="title" hasCustomPrompt="1"/>
          </p:nvPr>
        </p:nvSpPr>
        <p:spPr>
          <a:xfrm>
            <a:off x="457200" y="5163867"/>
            <a:ext cx="8229600" cy="384368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ctr">
              <a:defRPr sz="2400" cap="small"/>
            </a:lvl1pPr>
          </a:lstStyle>
          <a:p>
            <a:r>
              <a:rPr lang="fi-FI" dirty="0"/>
              <a:t>YTIMEKÄS OTSIKKO TÄHÄN TILAAN</a:t>
            </a:r>
          </a:p>
        </p:txBody>
      </p:sp>
      <p:sp>
        <p:nvSpPr>
          <p:cNvPr id="20" name="Sisällön paikkamerkki 2"/>
          <p:cNvSpPr>
            <a:spLocks noGrp="1"/>
          </p:cNvSpPr>
          <p:nvPr>
            <p:ph idx="13" hasCustomPrompt="1"/>
          </p:nvPr>
        </p:nvSpPr>
        <p:spPr>
          <a:xfrm>
            <a:off x="457201" y="5573479"/>
            <a:ext cx="8229600" cy="317337"/>
          </a:xfr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1800" i="1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Yksirivinen alaotsikko</a:t>
            </a:r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30" y="1372263"/>
            <a:ext cx="4239540" cy="331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7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180000" y="167120"/>
            <a:ext cx="8784000" cy="604799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72793" y="6379024"/>
            <a:ext cx="771039" cy="365125"/>
          </a:xfrm>
        </p:spPr>
        <p:txBody>
          <a:bodyPr/>
          <a:lstStyle/>
          <a:p>
            <a:fld id="{020A2D74-2929-49A3-9969-4D6A035ADD8B}" type="datetime1">
              <a:rPr lang="fi-FI" smtClean="0"/>
              <a:t>23.8.2018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12407" y="6379024"/>
            <a:ext cx="2895600" cy="365125"/>
          </a:xfrm>
        </p:spPr>
        <p:txBody>
          <a:bodyPr/>
          <a:lstStyle/>
          <a:p>
            <a:r>
              <a:rPr lang="fi-FI"/>
              <a:t>Charlotta Sandler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347665" y="6379024"/>
            <a:ext cx="448670" cy="365125"/>
          </a:xfrm>
        </p:spPr>
        <p:txBody>
          <a:bodyPr/>
          <a:lstStyle/>
          <a:p>
            <a:fld id="{0706915E-4F53-674C-9EA5-6D6801859F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139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YTIMEKÄS OTSIKKO</a:t>
            </a:r>
            <a:br>
              <a:rPr lang="fi-FI" dirty="0"/>
            </a:br>
            <a:r>
              <a:rPr lang="fi-FI" dirty="0"/>
              <a:t>TÄHÄN TILAAN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5E7B-1D51-43E5-901E-B5955FE326D6}" type="datetime1">
              <a:rPr lang="fi-FI" smtClean="0"/>
              <a:t>23.8.2018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Charlotta Sandler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915E-4F53-674C-9EA5-6D6801859F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098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180000" y="167121"/>
            <a:ext cx="8784000" cy="6047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DAD6-DC2A-43E1-8194-BBC9944FCCCF}" type="datetime1">
              <a:rPr lang="fi-FI" smtClean="0"/>
              <a:t>23.8.2018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Charlotta Sandler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915E-4F53-674C-9EA5-6D6801859F28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46070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4C4C4C"/>
                </a:solidFill>
              </a:defRPr>
            </a:lvl1pPr>
          </a:lstStyle>
          <a:p>
            <a:r>
              <a:rPr lang="fi-FI" dirty="0"/>
              <a:t>YTIMEKÄS OTSIKKO</a:t>
            </a:r>
            <a:br>
              <a:rPr lang="fi-FI" dirty="0"/>
            </a:br>
            <a:r>
              <a:rPr lang="fi-FI" dirty="0"/>
              <a:t>TÄHÄN TILAAN</a:t>
            </a:r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457200" y="1786271"/>
            <a:ext cx="3890465" cy="40301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3" hasCustomPrompt="1"/>
          </p:nvPr>
        </p:nvSpPr>
        <p:spPr>
          <a:xfrm>
            <a:off x="4572000" y="1838269"/>
            <a:ext cx="4114800" cy="3961486"/>
          </a:xfrm>
          <a:ln w="76200" cmpd="sng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248395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C0A4-BBB1-40AA-BE35-9D478998E645}" type="datetimeFigureOut">
              <a:rPr lang="fi-FI" smtClean="0"/>
              <a:t>23.8.2018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EF7F-22BA-40D6-9058-E3FFCCDE5F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0075016"/>
      </p:ext>
    </p:extLst>
  </p:cSld>
  <p:clrMapOvr>
    <a:masterClrMapping/>
  </p:clrMapOvr>
  <p:transition spd="med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8954-4C4E-408C-A6F2-F13461C96BBC}" type="datetime1">
              <a:rPr lang="fi-FI" smtClean="0"/>
              <a:t>23.8.2018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Charlotta Sandler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915E-4F53-674C-9EA5-6D6801859F2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6697250" y="6189133"/>
            <a:ext cx="2282840" cy="5853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 userDrawn="1"/>
        </p:nvSpPr>
        <p:spPr>
          <a:xfrm>
            <a:off x="4219499" y="6367096"/>
            <a:ext cx="751992" cy="398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Otsikon paikkamerkki 1"/>
          <p:cNvSpPr>
            <a:spLocks noGrp="1"/>
          </p:cNvSpPr>
          <p:nvPr>
            <p:ph type="title" hasCustomPrompt="1"/>
          </p:nvPr>
        </p:nvSpPr>
        <p:spPr>
          <a:xfrm>
            <a:off x="457200" y="5163867"/>
            <a:ext cx="8229600" cy="384368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ctr">
              <a:defRPr sz="2400" cap="small"/>
            </a:lvl1pPr>
          </a:lstStyle>
          <a:p>
            <a:r>
              <a:rPr lang="fi-FI" dirty="0"/>
              <a:t>YTIMEKÄS OTSIKKO TÄHÄN TILAAN</a:t>
            </a:r>
          </a:p>
        </p:txBody>
      </p:sp>
      <p:sp>
        <p:nvSpPr>
          <p:cNvPr id="20" name="Sisällön paikkamerkki 2"/>
          <p:cNvSpPr>
            <a:spLocks noGrp="1"/>
          </p:cNvSpPr>
          <p:nvPr>
            <p:ph idx="13" hasCustomPrompt="1"/>
          </p:nvPr>
        </p:nvSpPr>
        <p:spPr>
          <a:xfrm>
            <a:off x="457201" y="5573479"/>
            <a:ext cx="8229600" cy="317337"/>
          </a:xfr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1800" i="1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Yksirivinen alaotsikko</a:t>
            </a:r>
          </a:p>
        </p:txBody>
      </p:sp>
      <p:pic>
        <p:nvPicPr>
          <p:cNvPr id="10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77" y="2365648"/>
            <a:ext cx="6477522" cy="16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180000" y="167120"/>
            <a:ext cx="8784000" cy="6047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853420"/>
            <a:ext cx="8229600" cy="2396966"/>
          </a:xfrm>
        </p:spPr>
        <p:txBody>
          <a:bodyPr anchor="b" anchorCtr="0"/>
          <a:lstStyle>
            <a:lvl1pPr>
              <a:lnSpc>
                <a:spcPct val="75000"/>
              </a:lnSpc>
              <a:defRPr sz="75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YTIMEKÄS </a:t>
            </a:r>
            <a:br>
              <a:rPr lang="fi-FI" dirty="0"/>
            </a:br>
            <a:r>
              <a:rPr lang="fi-FI" dirty="0"/>
              <a:t>VÄLIOTSIKKO</a:t>
            </a:r>
            <a:br>
              <a:rPr lang="fi-FI" dirty="0"/>
            </a:br>
            <a:r>
              <a:rPr lang="fi-FI" dirty="0"/>
              <a:t>TÄHÄN TILAAN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258742"/>
            <a:ext cx="4114800" cy="13043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i="1" spc="-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72793" y="6379024"/>
            <a:ext cx="771039" cy="365125"/>
          </a:xfrm>
        </p:spPr>
        <p:txBody>
          <a:bodyPr/>
          <a:lstStyle/>
          <a:p>
            <a:fld id="{DD70C743-5B9F-4543-BA79-33B0AF77637E}" type="datetime1">
              <a:rPr lang="fi-FI" smtClean="0"/>
              <a:t>23.8.2018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12407" y="6379024"/>
            <a:ext cx="2895600" cy="365125"/>
          </a:xfrm>
        </p:spPr>
        <p:txBody>
          <a:bodyPr/>
          <a:lstStyle/>
          <a:p>
            <a:r>
              <a:rPr lang="fi-FI"/>
              <a:t>Charlotta Sandler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915E-4F53-674C-9EA5-6D6801859F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371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6697250" y="6189133"/>
            <a:ext cx="2282840" cy="5853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5958" y="2294843"/>
            <a:ext cx="1584160" cy="15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4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180000" y="167120"/>
            <a:ext cx="8784000" cy="6047999"/>
          </a:xfrm>
          <a:prstGeom prst="rect">
            <a:avLst/>
          </a:prstGeom>
          <a:solidFill>
            <a:srgbClr val="FFC8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853420"/>
            <a:ext cx="8229600" cy="2396966"/>
          </a:xfrm>
        </p:spPr>
        <p:txBody>
          <a:bodyPr anchor="b" anchorCtr="0"/>
          <a:lstStyle>
            <a:lvl1pPr>
              <a:lnSpc>
                <a:spcPct val="75000"/>
              </a:lnSpc>
              <a:defRPr sz="75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YTIMEKÄS </a:t>
            </a:r>
            <a:br>
              <a:rPr lang="fi-FI" dirty="0"/>
            </a:br>
            <a:r>
              <a:rPr lang="fi-FI" dirty="0"/>
              <a:t>VÄLIOTSIKKO</a:t>
            </a:r>
            <a:br>
              <a:rPr lang="fi-FI" dirty="0"/>
            </a:br>
            <a:r>
              <a:rPr lang="fi-FI" dirty="0"/>
              <a:t>TÄHÄN TILAAN</a:t>
            </a:r>
          </a:p>
        </p:txBody>
      </p:sp>
      <p:sp>
        <p:nvSpPr>
          <p:cNvPr id="8" name="Sisällön paikkamerkki 2"/>
          <p:cNvSpPr>
            <a:spLocks noGrp="1"/>
          </p:cNvSpPr>
          <p:nvPr>
            <p:ph idx="1"/>
          </p:nvPr>
        </p:nvSpPr>
        <p:spPr>
          <a:xfrm>
            <a:off x="457200" y="3258742"/>
            <a:ext cx="4114800" cy="13043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i="1" spc="-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72793" y="6379024"/>
            <a:ext cx="771039" cy="365125"/>
          </a:xfrm>
        </p:spPr>
        <p:txBody>
          <a:bodyPr/>
          <a:lstStyle/>
          <a:p>
            <a:fld id="{6478620B-FB95-45F7-A97B-0FE593E158E8}" type="datetime1">
              <a:rPr lang="fi-FI" smtClean="0"/>
              <a:t>23.8.2018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12407" y="6379024"/>
            <a:ext cx="2895600" cy="365125"/>
          </a:xfrm>
        </p:spPr>
        <p:txBody>
          <a:bodyPr/>
          <a:lstStyle/>
          <a:p>
            <a:r>
              <a:rPr lang="fi-FI"/>
              <a:t>Charlotta Sandler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347665" y="6379024"/>
            <a:ext cx="448670" cy="365125"/>
          </a:xfrm>
        </p:spPr>
        <p:txBody>
          <a:bodyPr/>
          <a:lstStyle/>
          <a:p>
            <a:fld id="{0706915E-4F53-674C-9EA5-6D6801859F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24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180000" y="167120"/>
            <a:ext cx="8784000" cy="6047999"/>
          </a:xfrm>
          <a:prstGeom prst="rect">
            <a:avLst/>
          </a:prstGeom>
          <a:solidFill>
            <a:srgbClr val="B5AF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853420"/>
            <a:ext cx="8229600" cy="2396966"/>
          </a:xfrm>
        </p:spPr>
        <p:txBody>
          <a:bodyPr anchor="b" anchorCtr="0"/>
          <a:lstStyle>
            <a:lvl1pPr>
              <a:lnSpc>
                <a:spcPct val="75000"/>
              </a:lnSpc>
              <a:defRPr sz="75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YTIMEKÄS </a:t>
            </a:r>
            <a:br>
              <a:rPr lang="fi-FI" dirty="0"/>
            </a:br>
            <a:r>
              <a:rPr lang="fi-FI" dirty="0"/>
              <a:t>VÄLIOTSIKKO</a:t>
            </a:r>
            <a:br>
              <a:rPr lang="fi-FI" dirty="0"/>
            </a:br>
            <a:r>
              <a:rPr lang="fi-FI" dirty="0"/>
              <a:t>TÄHÄN TILAAN</a:t>
            </a:r>
          </a:p>
        </p:txBody>
      </p:sp>
      <p:sp>
        <p:nvSpPr>
          <p:cNvPr id="8" name="Sisällön paikkamerkki 2"/>
          <p:cNvSpPr>
            <a:spLocks noGrp="1"/>
          </p:cNvSpPr>
          <p:nvPr>
            <p:ph idx="1"/>
          </p:nvPr>
        </p:nvSpPr>
        <p:spPr>
          <a:xfrm>
            <a:off x="457200" y="3258742"/>
            <a:ext cx="4114800" cy="13043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i="1" spc="-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72793" y="6379024"/>
            <a:ext cx="771039" cy="365125"/>
          </a:xfrm>
        </p:spPr>
        <p:txBody>
          <a:bodyPr/>
          <a:lstStyle/>
          <a:p>
            <a:fld id="{8DCCE698-512A-4814-97DE-3E23DE813303}" type="datetime1">
              <a:rPr lang="fi-FI" smtClean="0"/>
              <a:t>23.8.2018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12407" y="6379024"/>
            <a:ext cx="2895600" cy="365125"/>
          </a:xfrm>
        </p:spPr>
        <p:txBody>
          <a:bodyPr/>
          <a:lstStyle/>
          <a:p>
            <a:r>
              <a:rPr lang="fi-FI"/>
              <a:t>Charlotta Sandler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347665" y="6379024"/>
            <a:ext cx="448670" cy="365125"/>
          </a:xfrm>
        </p:spPr>
        <p:txBody>
          <a:bodyPr/>
          <a:lstStyle/>
          <a:p>
            <a:fld id="{0706915E-4F53-674C-9EA5-6D6801859F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088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180000" y="167120"/>
            <a:ext cx="8784000" cy="6047999"/>
          </a:xfrm>
          <a:prstGeom prst="rect">
            <a:avLst/>
          </a:prstGeom>
          <a:solidFill>
            <a:srgbClr val="826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853420"/>
            <a:ext cx="8229600" cy="2396966"/>
          </a:xfrm>
        </p:spPr>
        <p:txBody>
          <a:bodyPr anchor="b" anchorCtr="0"/>
          <a:lstStyle>
            <a:lvl1pPr>
              <a:lnSpc>
                <a:spcPct val="75000"/>
              </a:lnSpc>
              <a:defRPr sz="75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YTIMEKÄS </a:t>
            </a:r>
            <a:br>
              <a:rPr lang="fi-FI" dirty="0"/>
            </a:br>
            <a:r>
              <a:rPr lang="fi-FI" dirty="0"/>
              <a:t>VÄLIOTSIKKO</a:t>
            </a:r>
            <a:br>
              <a:rPr lang="fi-FI" dirty="0"/>
            </a:br>
            <a:r>
              <a:rPr lang="fi-FI" dirty="0"/>
              <a:t>TÄHÄN TILAAN</a:t>
            </a:r>
          </a:p>
        </p:txBody>
      </p:sp>
      <p:sp>
        <p:nvSpPr>
          <p:cNvPr id="8" name="Sisällön paikkamerkki 2"/>
          <p:cNvSpPr>
            <a:spLocks noGrp="1"/>
          </p:cNvSpPr>
          <p:nvPr>
            <p:ph idx="1"/>
          </p:nvPr>
        </p:nvSpPr>
        <p:spPr>
          <a:xfrm>
            <a:off x="457200" y="3258742"/>
            <a:ext cx="4114800" cy="13043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i="1" spc="-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72793" y="6379024"/>
            <a:ext cx="771039" cy="365125"/>
          </a:xfrm>
        </p:spPr>
        <p:txBody>
          <a:bodyPr/>
          <a:lstStyle/>
          <a:p>
            <a:fld id="{750C991C-E37F-46C9-972F-421079963994}" type="datetime1">
              <a:rPr lang="fi-FI" smtClean="0"/>
              <a:t>23.8.2018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12407" y="6379024"/>
            <a:ext cx="2895600" cy="365125"/>
          </a:xfrm>
        </p:spPr>
        <p:txBody>
          <a:bodyPr/>
          <a:lstStyle/>
          <a:p>
            <a:r>
              <a:rPr lang="fi-FI"/>
              <a:t>Charlotta Sandler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347665" y="6379024"/>
            <a:ext cx="448670" cy="365125"/>
          </a:xfrm>
        </p:spPr>
        <p:txBody>
          <a:bodyPr/>
          <a:lstStyle/>
          <a:p>
            <a:fld id="{0706915E-4F53-674C-9EA5-6D6801859F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202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180000" y="167120"/>
            <a:ext cx="8784000" cy="604799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853420"/>
            <a:ext cx="8229600" cy="2396966"/>
          </a:xfrm>
        </p:spPr>
        <p:txBody>
          <a:bodyPr anchor="b" anchorCtr="0"/>
          <a:lstStyle>
            <a:lvl1pPr>
              <a:lnSpc>
                <a:spcPct val="75000"/>
              </a:lnSpc>
              <a:defRPr sz="7500" baseline="0">
                <a:solidFill>
                  <a:schemeClr val="bg1"/>
                </a:solidFill>
                <a:effectLst>
                  <a:outerShdw blurRad="254000" dir="270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fi-FI" dirty="0"/>
              <a:t>YTIMEKÄS </a:t>
            </a:r>
            <a:br>
              <a:rPr lang="fi-FI" dirty="0"/>
            </a:br>
            <a:r>
              <a:rPr lang="fi-FI" dirty="0"/>
              <a:t>VÄLIOTSIKKO</a:t>
            </a:r>
            <a:br>
              <a:rPr lang="fi-FI" dirty="0"/>
            </a:br>
            <a:r>
              <a:rPr lang="fi-FI" dirty="0"/>
              <a:t>TÄHÄN TILAAN</a:t>
            </a:r>
          </a:p>
        </p:txBody>
      </p:sp>
      <p:sp>
        <p:nvSpPr>
          <p:cNvPr id="8" name="Sisällön paikkamerkki 2"/>
          <p:cNvSpPr>
            <a:spLocks noGrp="1"/>
          </p:cNvSpPr>
          <p:nvPr>
            <p:ph idx="1"/>
          </p:nvPr>
        </p:nvSpPr>
        <p:spPr>
          <a:xfrm>
            <a:off x="457200" y="3258742"/>
            <a:ext cx="4114800" cy="13043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i="1" spc="-50">
                <a:solidFill>
                  <a:schemeClr val="bg1"/>
                </a:solidFill>
                <a:effectLst>
                  <a:outerShdw blurRad="254000" dir="270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72793" y="6379024"/>
            <a:ext cx="771039" cy="365125"/>
          </a:xfrm>
        </p:spPr>
        <p:txBody>
          <a:bodyPr/>
          <a:lstStyle/>
          <a:p>
            <a:fld id="{2195E8A3-0DDB-4EFD-8D13-7007F99A97EC}" type="datetime1">
              <a:rPr lang="fi-FI" smtClean="0"/>
              <a:t>23.8.2018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12407" y="6379024"/>
            <a:ext cx="2895600" cy="365125"/>
          </a:xfrm>
        </p:spPr>
        <p:txBody>
          <a:bodyPr/>
          <a:lstStyle/>
          <a:p>
            <a:r>
              <a:rPr lang="fi-FI"/>
              <a:t>Charlotta Sandler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347665" y="6379024"/>
            <a:ext cx="448670" cy="365125"/>
          </a:xfrm>
        </p:spPr>
        <p:txBody>
          <a:bodyPr/>
          <a:lstStyle/>
          <a:p>
            <a:fld id="{0706915E-4F53-674C-9EA5-6D6801859F2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68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180000" y="167120"/>
            <a:ext cx="8784000" cy="604799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72793" y="6379024"/>
            <a:ext cx="771039" cy="365125"/>
          </a:xfrm>
        </p:spPr>
        <p:txBody>
          <a:bodyPr/>
          <a:lstStyle/>
          <a:p>
            <a:fld id="{E109908E-DA91-49F5-8A50-EC884E35B54D}" type="datetime1">
              <a:rPr lang="fi-FI" smtClean="0"/>
              <a:t>23.8.2018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12407" y="6379024"/>
            <a:ext cx="2895600" cy="365125"/>
          </a:xfrm>
        </p:spPr>
        <p:txBody>
          <a:bodyPr/>
          <a:lstStyle/>
          <a:p>
            <a:r>
              <a:rPr lang="fi-FI"/>
              <a:t>Charlotta Sandler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347665" y="6379024"/>
            <a:ext cx="448670" cy="365125"/>
          </a:xfrm>
        </p:spPr>
        <p:txBody>
          <a:bodyPr/>
          <a:lstStyle/>
          <a:p>
            <a:fld id="{0706915E-4F53-674C-9EA5-6D6801859F28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853420"/>
            <a:ext cx="8229600" cy="2396966"/>
          </a:xfrm>
        </p:spPr>
        <p:txBody>
          <a:bodyPr anchor="b" anchorCtr="0"/>
          <a:lstStyle>
            <a:lvl1pPr>
              <a:lnSpc>
                <a:spcPct val="75000"/>
              </a:lnSpc>
              <a:defRPr sz="7500" baseline="0">
                <a:solidFill>
                  <a:schemeClr val="bg1"/>
                </a:solidFill>
                <a:effectLst>
                  <a:outerShdw blurRad="254000" dir="270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fi-FI" dirty="0"/>
              <a:t>YTIMEKÄS </a:t>
            </a:r>
            <a:br>
              <a:rPr lang="fi-FI" dirty="0"/>
            </a:br>
            <a:r>
              <a:rPr lang="fi-FI" dirty="0"/>
              <a:t>VÄLIOTSIKKO</a:t>
            </a:r>
            <a:br>
              <a:rPr lang="fi-FI" dirty="0"/>
            </a:br>
            <a:r>
              <a:rPr lang="fi-FI" dirty="0"/>
              <a:t>TÄHÄN TILAAN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idx="1"/>
          </p:nvPr>
        </p:nvSpPr>
        <p:spPr>
          <a:xfrm>
            <a:off x="457200" y="3258742"/>
            <a:ext cx="4114800" cy="130435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i="1" spc="-50">
                <a:solidFill>
                  <a:schemeClr val="bg1"/>
                </a:solidFill>
                <a:effectLst>
                  <a:outerShdw blurRad="254000" dir="2700000" algn="tl" rotWithShape="0">
                    <a:srgbClr val="000000">
                      <a:alpha val="20000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3571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180000" y="167120"/>
            <a:ext cx="8784000" cy="613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4607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YTIMEKÄS OTSIKKO </a:t>
            </a:r>
            <a:br>
              <a:rPr lang="fi-FI" dirty="0"/>
            </a:br>
            <a:r>
              <a:rPr lang="fi-FI" dirty="0"/>
              <a:t>TÄHÄN TILAAN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786271"/>
            <a:ext cx="8229600" cy="4030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72793" y="6379024"/>
            <a:ext cx="7710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B8A4-431C-40DC-BB16-9D9A29401344}" type="datetime1">
              <a:rPr lang="fi-FI" smtClean="0">
                <a:solidFill>
                  <a:schemeClr val="accent4"/>
                </a:solidFill>
              </a:rPr>
              <a:t>23.8.2018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12407" y="6379024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4"/>
                </a:solidFill>
              </a:defRPr>
            </a:lvl1pPr>
          </a:lstStyle>
          <a:p>
            <a:r>
              <a:rPr lang="fi-FI"/>
              <a:t>Charlotta Sandler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347665" y="6379024"/>
            <a:ext cx="4486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4"/>
                </a:solidFill>
              </a:defRPr>
            </a:lvl1pPr>
          </a:lstStyle>
          <a:p>
            <a:fld id="{0706915E-4F53-674C-9EA5-6D6801859F2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26" y="6336949"/>
            <a:ext cx="1656000" cy="38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6" r:id="rId3"/>
    <p:sldLayoutId id="2147483664" r:id="rId4"/>
    <p:sldLayoutId id="2147483657" r:id="rId5"/>
    <p:sldLayoutId id="2147483659" r:id="rId6"/>
    <p:sldLayoutId id="2147483660" r:id="rId7"/>
    <p:sldLayoutId id="2147483661" r:id="rId8"/>
    <p:sldLayoutId id="2147483663" r:id="rId9"/>
    <p:sldLayoutId id="2147483662" r:id="rId10"/>
    <p:sldLayoutId id="2147483650" r:id="rId11"/>
    <p:sldLayoutId id="2147483655" r:id="rId12"/>
    <p:sldLayoutId id="2147483666" r:id="rId13"/>
  </p:sldLayoutIdLst>
  <p:hf hdr="0" ftr="0"/>
  <p:txStyles>
    <p:titleStyle>
      <a:lvl1pPr algn="l" defTabSz="457200" rtl="0" eaLnBrk="1" latinLnBrk="0" hangingPunct="1">
        <a:lnSpc>
          <a:spcPct val="75000"/>
        </a:lnSpc>
        <a:spcBef>
          <a:spcPct val="0"/>
        </a:spcBef>
        <a:buNone/>
        <a:defRPr sz="4800" b="1" kern="1200" cap="small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" b="37692"/>
          <a:stretch/>
        </p:blipFill>
        <p:spPr>
          <a:xfrm>
            <a:off x="0" y="848344"/>
            <a:ext cx="9143922" cy="5152406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2003547" y="1168531"/>
            <a:ext cx="5268815" cy="1156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GB" sz="6750" b="1" dirty="0">
                <a:solidFill>
                  <a:schemeClr val="bg1"/>
                </a:solidFill>
                <a:latin typeface="Calibri" panose="020F0502020204030204" pitchFamily="34" charset="0"/>
              </a:rPr>
              <a:t>TURVALLISEN</a:t>
            </a:r>
            <a:r>
              <a:rPr lang="en-GB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1358211" y="3439938"/>
            <a:ext cx="65594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baseline="30000" dirty="0" err="1">
                <a:latin typeface="Calibri" panose="020F0502020204030204" pitchFamily="34" charset="0"/>
              </a:rPr>
              <a:t>Apteekin</a:t>
            </a:r>
            <a:r>
              <a:rPr lang="en-GB" sz="6000" b="1" baseline="30000" dirty="0">
                <a:latin typeface="Calibri" panose="020F0502020204030204" pitchFamily="34" charset="0"/>
              </a:rPr>
              <a:t> </a:t>
            </a:r>
            <a:r>
              <a:rPr lang="en-GB" sz="6000" b="1" baseline="30000" dirty="0" err="1">
                <a:latin typeface="Calibri" panose="020F0502020204030204" pitchFamily="34" charset="0"/>
              </a:rPr>
              <a:t>palvelu</a:t>
            </a:r>
            <a:r>
              <a:rPr lang="en-GB" sz="6000" b="1" baseline="30000" dirty="0">
                <a:latin typeface="Calibri" panose="020F0502020204030204" pitchFamily="34" charset="0"/>
              </a:rPr>
              <a:t> </a:t>
            </a:r>
            <a:r>
              <a:rPr lang="en-GB" sz="6000" b="1" baseline="30000" dirty="0" err="1">
                <a:latin typeface="Calibri" panose="020F0502020204030204" pitchFamily="34" charset="0"/>
              </a:rPr>
              <a:t>kotihoidolle</a:t>
            </a:r>
            <a:r>
              <a:rPr lang="en-GB" sz="6000" b="1" baseline="30000" dirty="0">
                <a:latin typeface="Calibri" panose="020F0502020204030204" pitchFamily="34" charset="0"/>
              </a:rPr>
              <a:t> </a:t>
            </a:r>
            <a:br>
              <a:rPr lang="en-GB" sz="6000" b="1" baseline="30000" dirty="0">
                <a:latin typeface="Calibri" panose="020F0502020204030204" pitchFamily="34" charset="0"/>
              </a:rPr>
            </a:br>
            <a:r>
              <a:rPr lang="en-GB" sz="6000" b="1" baseline="30000" dirty="0" err="1">
                <a:latin typeface="Calibri" panose="020F0502020204030204" pitchFamily="34" charset="0"/>
              </a:rPr>
              <a:t>ja</a:t>
            </a:r>
            <a:r>
              <a:rPr lang="en-GB" sz="6000" b="1" baseline="30000" dirty="0">
                <a:latin typeface="Calibri" panose="020F0502020204030204" pitchFamily="34" charset="0"/>
              </a:rPr>
              <a:t> </a:t>
            </a:r>
            <a:r>
              <a:rPr lang="en-GB" sz="6000" b="1" baseline="30000" dirty="0" err="1">
                <a:latin typeface="Calibri" panose="020F0502020204030204" pitchFamily="34" charset="0"/>
              </a:rPr>
              <a:t>palveluasumisyksiköille</a:t>
            </a:r>
            <a:endParaRPr lang="en-GB" sz="6000" b="1" baseline="30000" dirty="0">
              <a:latin typeface="Calibri" panose="020F0502020204030204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689571" y="2174151"/>
            <a:ext cx="77647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750" b="1" dirty="0">
                <a:solidFill>
                  <a:schemeClr val="bg1"/>
                </a:solidFill>
                <a:latin typeface="Calibri" panose="020F0502020204030204" pitchFamily="34" charset="0"/>
              </a:rPr>
              <a:t>LÄÄKEHOIDON TUKI </a:t>
            </a:r>
            <a:r>
              <a:rPr lang="en-GB" sz="6750" b="1" baseline="30000" dirty="0">
                <a:solidFill>
                  <a:srgbClr val="2EB135"/>
                </a:solidFill>
                <a:latin typeface="Calibri" panose="020F0502020204030204" pitchFamily="34" charset="0"/>
              </a:rPr>
              <a:t> </a:t>
            </a:r>
            <a:endParaRPr lang="fi-FI" sz="6750" dirty="0">
              <a:latin typeface="Calibri" panose="020F0502020204030204" pitchFamily="34" charset="0"/>
            </a:endParaRPr>
          </a:p>
          <a:p>
            <a:endParaRPr lang="fi-FI" sz="1350" dirty="0"/>
          </a:p>
        </p:txBody>
      </p:sp>
    </p:spTree>
    <p:extLst>
      <p:ext uri="{BB962C8B-B14F-4D97-AF65-F5344CB8AC3E}">
        <p14:creationId xmlns:p14="http://schemas.microsoft.com/office/powerpoint/2010/main" val="2076560404"/>
      </p:ext>
    </p:extLst>
  </p:cSld>
  <p:clrMapOvr>
    <a:masterClrMapping/>
  </p:clrMapOvr>
  <p:transition spd="med" advClick="0" advTm="1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5E7B-1D51-43E5-901E-B5955FE326D6}" type="datetime1">
              <a:rPr lang="fi-FI" smtClean="0"/>
              <a:t>23.8.2018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915E-4F53-674C-9EA5-6D6801859F28}" type="slidenum">
              <a:rPr lang="fi-FI" smtClean="0"/>
              <a:t>10</a:t>
            </a:fld>
            <a:endParaRPr lang="fi-FI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142" y="754742"/>
            <a:ext cx="8622221" cy="505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22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" b="37692"/>
          <a:stretch/>
        </p:blipFill>
        <p:spPr>
          <a:xfrm>
            <a:off x="0" y="848344"/>
            <a:ext cx="9143922" cy="5152406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408689" y="1168531"/>
            <a:ext cx="8458534" cy="1195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GB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RISKIENHALLINTATYÖKALUT</a:t>
            </a:r>
            <a:r>
              <a:rPr lang="en-GB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65452C9D-399F-FB45-811A-EA675C68B218}"/>
              </a:ext>
            </a:extLst>
          </p:cNvPr>
          <p:cNvSpPr/>
          <p:nvPr/>
        </p:nvSpPr>
        <p:spPr>
          <a:xfrm>
            <a:off x="70339" y="2398439"/>
            <a:ext cx="88734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AutoNum type="arabicPeriod"/>
            </a:pPr>
            <a:r>
              <a:rPr lang="fi-FI" sz="2800" b="1" dirty="0">
                <a:solidFill>
                  <a:schemeClr val="bg1"/>
                </a:solidFill>
              </a:rPr>
              <a:t>Turvallinen koneellinen annosjakelu</a:t>
            </a:r>
            <a:endParaRPr lang="fi-FI" sz="2800" b="1" i="1" dirty="0">
              <a:solidFill>
                <a:schemeClr val="bg1"/>
              </a:solidFill>
            </a:endParaRPr>
          </a:p>
          <a:p>
            <a:pPr lvl="1">
              <a:buAutoNum type="arabicPeriod"/>
            </a:pPr>
            <a:r>
              <a:rPr lang="fi-FI" sz="2800" b="1" dirty="0">
                <a:solidFill>
                  <a:schemeClr val="bg1"/>
                </a:solidFill>
              </a:rPr>
              <a:t>Lääkekaapin tarkastus ja turvallinen lääkelogistiikka</a:t>
            </a:r>
          </a:p>
          <a:p>
            <a:pPr lvl="1">
              <a:buAutoNum type="arabicPeriod"/>
            </a:pPr>
            <a:r>
              <a:rPr lang="fi-FI" sz="2800" b="1" dirty="0">
                <a:solidFill>
                  <a:schemeClr val="bg1"/>
                </a:solidFill>
              </a:rPr>
              <a:t>Turvallisen lääkehoidon </a:t>
            </a:r>
            <a:r>
              <a:rPr lang="fi-FI" sz="2800" b="1" dirty="0" smtClean="0">
                <a:solidFill>
                  <a:schemeClr val="bg1"/>
                </a:solidFill>
              </a:rPr>
              <a:t>toteutuminen</a:t>
            </a:r>
            <a:endParaRPr lang="fi-FI" sz="2800" b="1" dirty="0">
              <a:solidFill>
                <a:schemeClr val="bg1"/>
              </a:solidFill>
            </a:endParaRPr>
          </a:p>
          <a:p>
            <a:pPr lvl="1">
              <a:buAutoNum type="arabicPeriod"/>
            </a:pPr>
            <a:r>
              <a:rPr lang="fi-FI" sz="2800" b="1" dirty="0">
                <a:solidFill>
                  <a:schemeClr val="bg1"/>
                </a:solidFill>
              </a:rPr>
              <a:t>Turvallisen lääkehoidon edellytykset</a:t>
            </a:r>
          </a:p>
        </p:txBody>
      </p:sp>
    </p:spTree>
    <p:extLst>
      <p:ext uri="{BB962C8B-B14F-4D97-AF65-F5344CB8AC3E}">
        <p14:creationId xmlns:p14="http://schemas.microsoft.com/office/powerpoint/2010/main" val="1385951831"/>
      </p:ext>
    </p:extLst>
  </p:cSld>
  <p:clrMapOvr>
    <a:masterClrMapping/>
  </p:clrMapOvr>
  <p:transition spd="med" advClick="0" advTm="1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4B0E1F8-66F4-DD4D-92B1-FE7F0F1C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DAD6-DC2A-43E1-8194-BBC9944FCCCF}" type="datetime1">
              <a:rPr lang="fi-FI" smtClean="0"/>
              <a:t>23.8.2018</a:t>
            </a:fld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962AD43-003F-BE4F-AB5D-0E54B326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915E-4F53-674C-9EA5-6D6801859F28}" type="slidenum">
              <a:rPr lang="fi-FI" smtClean="0"/>
              <a:t>12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B47B8EBD-DFF6-A84E-B796-751F0A94A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Turvallinen koneellinen annosjakelu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9592706-007D-464B-9387-21B319545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12" y="1786271"/>
            <a:ext cx="3890465" cy="4030196"/>
          </a:xfrm>
        </p:spPr>
        <p:txBody>
          <a:bodyPr/>
          <a:lstStyle/>
          <a:p>
            <a:r>
              <a:rPr lang="fi-FI" sz="2800" i="1" dirty="0">
                <a:solidFill>
                  <a:schemeClr val="tx1"/>
                </a:solidFill>
              </a:rPr>
              <a:t>Työkalun avulla </a:t>
            </a:r>
            <a:r>
              <a:rPr lang="fi-FI" sz="2800" b="1" i="1" dirty="0">
                <a:solidFill>
                  <a:schemeClr val="accent1"/>
                </a:solidFill>
              </a:rPr>
              <a:t>kehitetään koneellisen annosjakelun ympärillä olevien prosessien turvallisuutta</a:t>
            </a:r>
            <a:r>
              <a:rPr lang="fi-FI" sz="2800" i="1" dirty="0">
                <a:solidFill>
                  <a:schemeClr val="tx1"/>
                </a:solidFill>
              </a:rPr>
              <a:t>, jotta annosjakelun hyödyt saadaan esille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DB73BAA8-186C-9044-A943-E722B085D4F2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766119129"/>
              </p:ext>
            </p:extLst>
          </p:nvPr>
        </p:nvGraphicFramePr>
        <p:xfrm>
          <a:off x="4347665" y="1815301"/>
          <a:ext cx="4207399" cy="4030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7399">
                  <a:extLst>
                    <a:ext uri="{9D8B030D-6E8A-4147-A177-3AD203B41FA5}">
                      <a16:colId xmlns:a16="http://schemas.microsoft.com/office/drawing/2014/main" val="829171884"/>
                    </a:ext>
                  </a:extLst>
                </a:gridCol>
              </a:tblGrid>
              <a:tr h="4030194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b="1" u="none" strike="noStrike" dirty="0">
                          <a:effectLst/>
                        </a:rPr>
                        <a:t>ARVIOINNIN </a:t>
                      </a:r>
                      <a:r>
                        <a:rPr lang="fi-FI" sz="1600" b="1" u="none" strike="noStrike" dirty="0" smtClean="0">
                          <a:effectLst/>
                        </a:rPr>
                        <a:t>KOHTEET</a:t>
                      </a:r>
                    </a:p>
                    <a:p>
                      <a:pPr marL="342900" indent="-342900" algn="l" fontAlgn="t">
                        <a:buFont typeface="+mj-lt"/>
                        <a:buAutoNum type="arabicPeriod"/>
                      </a:pPr>
                      <a:r>
                        <a:rPr lang="fi-FI" sz="1600" u="none" strike="noStrike" dirty="0" smtClean="0">
                          <a:effectLst/>
                        </a:rPr>
                        <a:t>Yleiset toimintaperiaatteet</a:t>
                      </a:r>
                    </a:p>
                    <a:p>
                      <a:pPr marL="342900" indent="-342900" algn="l" fontAlgn="t">
                        <a:buFont typeface="+mj-lt"/>
                        <a:buAutoNum type="arabicPeriod"/>
                      </a:pPr>
                      <a:r>
                        <a:rPr lang="fi-FI" sz="1600" u="none" strike="noStrike" dirty="0" smtClean="0">
                          <a:effectLst/>
                        </a:rPr>
                        <a:t>Lääkehoidon arviointi</a:t>
                      </a:r>
                    </a:p>
                    <a:p>
                      <a:pPr marL="342900" indent="-342900" algn="l" fontAlgn="t">
                        <a:buFont typeface="+mj-lt"/>
                        <a:buAutoNum type="arabicPeriod"/>
                      </a:pPr>
                      <a:r>
                        <a:rPr lang="fi-FI" sz="1600" u="none" strike="noStrike" dirty="0" smtClean="0">
                          <a:effectLst/>
                        </a:rPr>
                        <a:t>Annosjakelun </a:t>
                      </a:r>
                      <a:r>
                        <a:rPr lang="fi-FI" sz="1600" u="none" strike="noStrike" dirty="0">
                          <a:effectLst/>
                        </a:rPr>
                        <a:t>aloittaminen asiakkaalle </a:t>
                      </a:r>
                      <a:endParaRPr lang="fi-FI" sz="1600" u="none" strike="noStrike" dirty="0" smtClean="0">
                        <a:effectLst/>
                      </a:endParaRPr>
                    </a:p>
                    <a:p>
                      <a:pPr marL="342900" indent="-342900" algn="l" fontAlgn="t">
                        <a:buFont typeface="+mj-lt"/>
                        <a:buAutoNum type="arabicPeriod"/>
                      </a:pPr>
                      <a:r>
                        <a:rPr lang="fi-FI" sz="1600" u="none" strike="noStrike" dirty="0" smtClean="0">
                          <a:effectLst/>
                        </a:rPr>
                        <a:t>Sähköisen </a:t>
                      </a:r>
                      <a:r>
                        <a:rPr lang="fi-FI" sz="1600" u="none" strike="noStrike" dirty="0">
                          <a:effectLst/>
                        </a:rPr>
                        <a:t>reseptin </a:t>
                      </a:r>
                      <a:r>
                        <a:rPr lang="fi-FI" sz="1600" u="none" strike="noStrike" dirty="0" smtClean="0">
                          <a:effectLst/>
                        </a:rPr>
                        <a:t>kirjoittaminen</a:t>
                      </a:r>
                    </a:p>
                    <a:p>
                      <a:pPr marL="342900" indent="-342900" algn="l" fontAlgn="t">
                        <a:buFont typeface="+mj-lt"/>
                        <a:buAutoNum type="arabicPeriod"/>
                      </a:pPr>
                      <a:r>
                        <a:rPr lang="fi-FI" sz="1600" u="none" strike="noStrike" dirty="0" smtClean="0">
                          <a:effectLst/>
                        </a:rPr>
                        <a:t>Annosjakelulääkkeiden </a:t>
                      </a:r>
                      <a:r>
                        <a:rPr lang="fi-FI" sz="1600" u="none" strike="noStrike" dirty="0">
                          <a:effectLst/>
                        </a:rPr>
                        <a:t>tilaaminen </a:t>
                      </a:r>
                      <a:r>
                        <a:rPr lang="fi-FI" sz="1600" u="none" strike="noStrike" dirty="0" smtClean="0">
                          <a:effectLst/>
                        </a:rPr>
                        <a:t>apteekista</a:t>
                      </a:r>
                    </a:p>
                    <a:p>
                      <a:pPr marL="342900" indent="-342900" algn="l" fontAlgn="t">
                        <a:buFont typeface="+mj-lt"/>
                        <a:buAutoNum type="arabicPeriod"/>
                      </a:pPr>
                      <a:r>
                        <a:rPr lang="fi-FI" sz="1600" u="none" strike="noStrike" dirty="0" smtClean="0">
                          <a:effectLst/>
                        </a:rPr>
                        <a:t>Lääkitysmuutosten </a:t>
                      </a:r>
                      <a:r>
                        <a:rPr lang="fi-FI" sz="1600" u="none" strike="noStrike" dirty="0">
                          <a:effectLst/>
                        </a:rPr>
                        <a:t>hallinta </a:t>
                      </a:r>
                      <a:endParaRPr lang="fi-FI" sz="1600" u="none" strike="noStrike" dirty="0" smtClean="0">
                        <a:effectLst/>
                      </a:endParaRPr>
                    </a:p>
                    <a:p>
                      <a:pPr marL="342900" indent="-342900" algn="l" fontAlgn="t">
                        <a:buFont typeface="+mj-lt"/>
                        <a:buAutoNum type="arabicPeriod"/>
                      </a:pPr>
                      <a:r>
                        <a:rPr lang="fi-FI" sz="1600" u="none" strike="noStrike" dirty="0" smtClean="0">
                          <a:effectLst/>
                        </a:rPr>
                        <a:t>Annosjakelulääkkeiden </a:t>
                      </a:r>
                      <a:r>
                        <a:rPr lang="fi-FI" sz="1600" u="none" strike="noStrike" dirty="0">
                          <a:effectLst/>
                        </a:rPr>
                        <a:t>vastaanottaminen hoitoyksikössä </a:t>
                      </a:r>
                      <a:endParaRPr lang="fi-FI" sz="1600" u="none" strike="noStrike" dirty="0" smtClean="0">
                        <a:effectLst/>
                      </a:endParaRPr>
                    </a:p>
                    <a:p>
                      <a:pPr marL="342900" indent="-342900" algn="l" fontAlgn="t">
                        <a:buFont typeface="+mj-lt"/>
                        <a:buAutoNum type="arabicPeriod"/>
                      </a:pPr>
                      <a:r>
                        <a:rPr lang="fi-FI" sz="1600" u="none" strike="noStrike" dirty="0" smtClean="0">
                          <a:effectLst/>
                        </a:rPr>
                        <a:t>Annostuskortin </a:t>
                      </a:r>
                      <a:r>
                        <a:rPr lang="fi-FI" sz="1600" u="none" strike="noStrike" dirty="0">
                          <a:effectLst/>
                        </a:rPr>
                        <a:t>käyttö ja </a:t>
                      </a:r>
                      <a:r>
                        <a:rPr lang="fi-FI" sz="1600" u="none" strike="noStrike" dirty="0" smtClean="0">
                          <a:effectLst/>
                        </a:rPr>
                        <a:t>säilytys</a:t>
                      </a:r>
                    </a:p>
                    <a:p>
                      <a:pPr marL="342900" indent="-342900" algn="l" fontAlgn="t">
                        <a:buFont typeface="+mj-lt"/>
                        <a:buAutoNum type="arabicPeriod"/>
                      </a:pPr>
                      <a:r>
                        <a:rPr lang="fi-FI" sz="1600" u="none" strike="noStrike" dirty="0" smtClean="0">
                          <a:effectLst/>
                        </a:rPr>
                        <a:t>Annosjakelulääkkeiden säilyttäminen</a:t>
                      </a:r>
                    </a:p>
                    <a:p>
                      <a:pPr marL="342900" indent="-342900" algn="l" fontAlgn="t">
                        <a:buFont typeface="+mj-lt"/>
                        <a:buAutoNum type="arabicPeriod"/>
                      </a:pPr>
                      <a:r>
                        <a:rPr lang="fi-FI" sz="1600" u="none" strike="noStrike" dirty="0" smtClean="0">
                          <a:effectLst/>
                        </a:rPr>
                        <a:t>Annosjakelulääkkeiden </a:t>
                      </a:r>
                      <a:r>
                        <a:rPr lang="fi-FI" sz="1600" u="none" strike="noStrike" dirty="0">
                          <a:effectLst/>
                        </a:rPr>
                        <a:t>turvallinen käsittely ja lääkkeenanto </a:t>
                      </a:r>
                      <a:endParaRPr lang="fi-FI" sz="1600" u="none" strike="noStrike" dirty="0" smtClean="0">
                        <a:effectLst/>
                      </a:endParaRPr>
                    </a:p>
                    <a:p>
                      <a:pPr marL="342900" indent="-342900" algn="l" fontAlgn="t">
                        <a:buFont typeface="+mj-lt"/>
                        <a:buAutoNum type="arabicPeriod"/>
                      </a:pPr>
                      <a:r>
                        <a:rPr lang="fi-FI" sz="1600" u="none" strike="noStrike" dirty="0" smtClean="0">
                          <a:effectLst/>
                        </a:rPr>
                        <a:t>Lääkeinformaation </a:t>
                      </a:r>
                      <a:r>
                        <a:rPr lang="fi-FI" sz="1600" u="none" strike="noStrike" dirty="0">
                          <a:effectLst/>
                        </a:rPr>
                        <a:t>lähteet </a:t>
                      </a:r>
                      <a:endParaRPr lang="fi-FI" sz="1600" u="none" strike="noStrike" dirty="0" smtClean="0">
                        <a:effectLst/>
                      </a:endParaRPr>
                    </a:p>
                    <a:p>
                      <a:pPr marL="342900" indent="-342900" algn="l" fontAlgn="t">
                        <a:buFont typeface="+mj-lt"/>
                        <a:buAutoNum type="arabicPeriod"/>
                      </a:pPr>
                      <a:r>
                        <a:rPr lang="fi-FI" sz="1600" u="none" strike="noStrike" dirty="0" smtClean="0">
                          <a:effectLst/>
                        </a:rPr>
                        <a:t>Annosjakelulääkkeiden hävittäminen</a:t>
                      </a:r>
                    </a:p>
                    <a:p>
                      <a:pPr marL="342900" indent="-342900" algn="l" fontAlgn="t">
                        <a:buFont typeface="+mj-lt"/>
                        <a:buAutoNum type="arabicPeriod"/>
                      </a:pPr>
                      <a:r>
                        <a:rPr lang="fi-FI" sz="1600" u="none" strike="noStrike" dirty="0" smtClean="0">
                          <a:effectLst/>
                        </a:rPr>
                        <a:t>Lääkityspoikkeamien </a:t>
                      </a:r>
                      <a:r>
                        <a:rPr lang="fi-FI" sz="1600" u="none" strike="noStrike" dirty="0">
                          <a:effectLst/>
                        </a:rPr>
                        <a:t>raportointi 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91400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299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D8AE60-2A46-2A4D-94D6-E260C6A55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Turvallinen koneellinen annosjakelu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91C331-538B-E64E-A4E0-24963D459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rgbClr val="4C4C4C"/>
                </a:solidFill>
              </a:rPr>
              <a:t>Esimerkkejä arvioitavista kohdista:</a:t>
            </a:r>
          </a:p>
          <a:p>
            <a:endParaRPr lang="fi-FI" dirty="0">
              <a:solidFill>
                <a:srgbClr val="4C4C4C"/>
              </a:solidFill>
            </a:endParaRPr>
          </a:p>
          <a:p>
            <a:endParaRPr lang="fi-FI" dirty="0">
              <a:solidFill>
                <a:srgbClr val="4C4C4C"/>
              </a:solidFill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1E9E59-41BD-2343-8A85-25161B67F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5E7B-1D51-43E5-901E-B5955FE326D6}" type="datetime1">
              <a:rPr lang="fi-FI" smtClean="0"/>
              <a:t>23.8.2018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A4A2AB7-68DC-F641-B3CF-C95EEE66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915E-4F53-674C-9EA5-6D6801859F28}" type="slidenum">
              <a:rPr lang="fi-FI" smtClean="0"/>
              <a:t>13</a:t>
            </a:fld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10BFA4AF-B76D-3A45-8E15-9C433BDFB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896587"/>
              </p:ext>
            </p:extLst>
          </p:nvPr>
        </p:nvGraphicFramePr>
        <p:xfrm>
          <a:off x="943832" y="2475913"/>
          <a:ext cx="7074752" cy="1139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4752">
                  <a:extLst>
                    <a:ext uri="{9D8B030D-6E8A-4147-A177-3AD203B41FA5}">
                      <a16:colId xmlns:a16="http://schemas.microsoft.com/office/drawing/2014/main" val="240527256"/>
                    </a:ext>
                  </a:extLst>
                </a:gridCol>
              </a:tblGrid>
              <a:tr h="1139801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u="none" strike="noStrike" dirty="0">
                          <a:effectLst/>
                        </a:rPr>
                        <a:t>Annosjakelun prosessien riskikohdat (</a:t>
                      </a:r>
                      <a:r>
                        <a:rPr lang="fi-FI" sz="1600" b="1" u="none" strike="noStrike" dirty="0">
                          <a:effectLst/>
                        </a:rPr>
                        <a:t>annosjakelun aloitus, lääkitysmuutokset, erikseen annettavien lääkkeiden anto, epätarkoituksenmukainen lääkehoito</a:t>
                      </a:r>
                      <a:r>
                        <a:rPr lang="fi-FI" sz="1600" u="none" strike="noStrike" dirty="0">
                          <a:effectLst/>
                        </a:rPr>
                        <a:t>) on tunnistettu ja kirjattu lääkehoitosuunnitelmaan. Riskejä voidaan minimoida hyvällä suunnittelulla ja toimintaohjeilla.</a:t>
                      </a:r>
                      <a:endParaRPr lang="fi-FI" sz="1600" b="0" i="0" u="none" strike="noStrike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02592377"/>
                  </a:ext>
                </a:extLst>
              </a:tr>
            </a:tbl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86F66D54-5035-ED49-9916-265C396FD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534166"/>
              </p:ext>
            </p:extLst>
          </p:nvPr>
        </p:nvGraphicFramePr>
        <p:xfrm>
          <a:off x="943832" y="3882684"/>
          <a:ext cx="7074752" cy="870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4752">
                  <a:extLst>
                    <a:ext uri="{9D8B030D-6E8A-4147-A177-3AD203B41FA5}">
                      <a16:colId xmlns:a16="http://schemas.microsoft.com/office/drawing/2014/main" val="2709227775"/>
                    </a:ext>
                  </a:extLst>
                </a:gridCol>
              </a:tblGrid>
              <a:tr h="870565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u="none" strike="noStrike" dirty="0">
                          <a:effectLst/>
                        </a:rPr>
                        <a:t>Hoitoyksikössä ja lääkärillä on </a:t>
                      </a:r>
                      <a:r>
                        <a:rPr lang="fi-FI" sz="1600" b="1" u="none" strike="noStrike" dirty="0">
                          <a:effectLst/>
                        </a:rPr>
                        <a:t>kirjallinen toimintaohje </a:t>
                      </a:r>
                      <a:r>
                        <a:rPr lang="fi-FI" sz="1600" u="none" strike="noStrike" dirty="0">
                          <a:effectLst/>
                        </a:rPr>
                        <a:t>annosjakelusta </a:t>
                      </a:r>
                      <a:r>
                        <a:rPr lang="fi-FI" sz="1600" b="1" u="none" strike="noStrike" dirty="0">
                          <a:effectLst/>
                        </a:rPr>
                        <a:t>(sis. eri ammattiryhmien vastuut ja tehtävät)</a:t>
                      </a:r>
                      <a:r>
                        <a:rPr lang="fi-FI" sz="1600" u="none" strike="noStrike" dirty="0">
                          <a:effectLst/>
                        </a:rPr>
                        <a:t>. Kirjallinen toimintaohje on perehdytetty henkilökunnalle.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54395123"/>
                  </a:ext>
                </a:extLst>
              </a:tr>
            </a:tbl>
          </a:graphicData>
        </a:graphic>
      </p:graphicFrame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38B22575-3A5C-4743-BD57-A10DFF2BF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663669"/>
              </p:ext>
            </p:extLst>
          </p:nvPr>
        </p:nvGraphicFramePr>
        <p:xfrm>
          <a:off x="943832" y="5048836"/>
          <a:ext cx="7074752" cy="950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4752">
                  <a:extLst>
                    <a:ext uri="{9D8B030D-6E8A-4147-A177-3AD203B41FA5}">
                      <a16:colId xmlns:a16="http://schemas.microsoft.com/office/drawing/2014/main" val="686269313"/>
                    </a:ext>
                  </a:extLst>
                </a:gridCol>
              </a:tblGrid>
              <a:tr h="950194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u="none" strike="noStrike" dirty="0">
                          <a:effectLst/>
                        </a:rPr>
                        <a:t>Lääkitysmuutoksen yhteydessä </a:t>
                      </a:r>
                      <a:r>
                        <a:rPr lang="fi-FI" sz="1600" b="1" u="none" strike="noStrike" dirty="0">
                          <a:effectLst/>
                        </a:rPr>
                        <a:t>lääkäri </a:t>
                      </a:r>
                      <a:r>
                        <a:rPr lang="fi-FI" sz="1600" b="1" u="none" strike="noStrike" dirty="0" err="1">
                          <a:effectLst/>
                        </a:rPr>
                        <a:t>määräa</a:t>
                      </a:r>
                      <a:r>
                        <a:rPr lang="fi-FI" sz="1600" b="1" u="none" strike="noStrike" dirty="0">
                          <a:effectLst/>
                        </a:rPr>
                        <a:t>̈ muutoksen kiireellisyyden </a:t>
                      </a:r>
                      <a:r>
                        <a:rPr lang="fi-FI" sz="1600" u="none" strike="noStrike" dirty="0">
                          <a:effectLst/>
                        </a:rPr>
                        <a:t>esim. "muutos heti" tai "muutos seuraavaan annosjakelujaksoon" ja </a:t>
                      </a:r>
                      <a:r>
                        <a:rPr lang="fi-FI" sz="1600" b="1" u="none" strike="noStrike" dirty="0">
                          <a:effectLst/>
                        </a:rPr>
                        <a:t>ilmoittaa tämän hoitajille</a:t>
                      </a:r>
                      <a:r>
                        <a:rPr lang="fi-FI" sz="1600" u="none" strike="noStrike" dirty="0">
                          <a:effectLst/>
                        </a:rPr>
                        <a:t>.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71449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916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4B0E1F8-66F4-DD4D-92B1-FE7F0F1C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DAD6-DC2A-43E1-8194-BBC9944FCCCF}" type="datetime1">
              <a:rPr lang="fi-FI" smtClean="0"/>
              <a:t>23.8.2018</a:t>
            </a:fld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962AD43-003F-BE4F-AB5D-0E54B326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915E-4F53-674C-9EA5-6D6801859F28}" type="slidenum">
              <a:rPr lang="fi-FI" smtClean="0"/>
              <a:t>14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B47B8EBD-DFF6-A84E-B796-751F0A94A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Lääkekaapin tarkastus ja turvallinen lääkelogistiikka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9592706-007D-464B-9387-21B319545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12" y="1786271"/>
            <a:ext cx="3890465" cy="4030196"/>
          </a:xfrm>
        </p:spPr>
        <p:txBody>
          <a:bodyPr/>
          <a:lstStyle/>
          <a:p>
            <a:r>
              <a:rPr lang="fi-FI" sz="2400" i="1" dirty="0">
                <a:solidFill>
                  <a:srgbClr val="4C4C4C"/>
                </a:solidFill>
              </a:rPr>
              <a:t>Työkalun avulla </a:t>
            </a:r>
            <a:r>
              <a:rPr lang="fi-FI" sz="2400" b="1" i="1" dirty="0">
                <a:solidFill>
                  <a:schemeClr val="accent1"/>
                </a:solidFill>
              </a:rPr>
              <a:t>kehitetään lääkkeiden tilaamiseen, vastaanottoon, säilyttämiseen ja hävittämiseen</a:t>
            </a:r>
            <a:r>
              <a:rPr lang="fi-FI" sz="2400" i="1" dirty="0">
                <a:solidFill>
                  <a:srgbClr val="4C4C4C"/>
                </a:solidFill>
              </a:rPr>
              <a:t> liittyvien prosessien turvallisuutta</a:t>
            </a:r>
          </a:p>
          <a:p>
            <a:r>
              <a:rPr lang="fi-FI" sz="2400" i="1" dirty="0">
                <a:solidFill>
                  <a:srgbClr val="4C4C4C"/>
                </a:solidFill>
              </a:rPr>
              <a:t>Palvelu sisältää hoitoyksikön </a:t>
            </a:r>
            <a:r>
              <a:rPr lang="fi-FI" sz="2400" b="1" i="1" dirty="0">
                <a:solidFill>
                  <a:schemeClr val="accent1"/>
                </a:solidFill>
              </a:rPr>
              <a:t>lääkekaapin</a:t>
            </a:r>
            <a:br>
              <a:rPr lang="fi-FI" sz="2400" b="1" i="1" dirty="0">
                <a:solidFill>
                  <a:schemeClr val="accent1"/>
                </a:solidFill>
              </a:rPr>
            </a:br>
            <a:r>
              <a:rPr lang="fi-FI" sz="2400" b="1" i="1" dirty="0">
                <a:solidFill>
                  <a:schemeClr val="accent1"/>
                </a:solidFill>
              </a:rPr>
              <a:t>tarkastuksen </a:t>
            </a:r>
            <a:r>
              <a:rPr lang="fi-FI" sz="2200" i="1" dirty="0">
                <a:solidFill>
                  <a:srgbClr val="4C4C4C"/>
                </a:solidFill>
              </a:rPr>
              <a:t>(asiakaskohtaisten lääkkeiden säilytys).</a:t>
            </a:r>
          </a:p>
          <a:p>
            <a:endParaRPr lang="fi-FI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9907E81F-D549-E94D-A7A3-4C2CEE3EC875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623893023"/>
              </p:ext>
            </p:extLst>
          </p:nvPr>
        </p:nvGraphicFramePr>
        <p:xfrm>
          <a:off x="4556501" y="1603708"/>
          <a:ext cx="4130299" cy="4459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0299">
                  <a:extLst>
                    <a:ext uri="{9D8B030D-6E8A-4147-A177-3AD203B41FA5}">
                      <a16:colId xmlns:a16="http://schemas.microsoft.com/office/drawing/2014/main" val="812513050"/>
                    </a:ext>
                  </a:extLst>
                </a:gridCol>
              </a:tblGrid>
              <a:tr h="4030196">
                <a:tc>
                  <a:txBody>
                    <a:bodyPr/>
                    <a:lstStyle/>
                    <a:p>
                      <a:pPr algn="l" fontAlgn="t"/>
                      <a:r>
                        <a:rPr lang="fi-FI" sz="2000" b="1" u="none" strike="noStrike" dirty="0">
                          <a:effectLst/>
                        </a:rPr>
                        <a:t>ARVIOINNIN</a:t>
                      </a:r>
                      <a:r>
                        <a:rPr lang="fi-FI" sz="2000" b="1" u="none" strike="noStrike" baseline="0" dirty="0">
                          <a:effectLst/>
                        </a:rPr>
                        <a:t> </a:t>
                      </a:r>
                      <a:r>
                        <a:rPr lang="fi-FI" sz="2000" b="1" u="none" strike="noStrike" baseline="0" dirty="0" smtClean="0">
                          <a:effectLst/>
                        </a:rPr>
                        <a:t>KOHTEET</a:t>
                      </a:r>
                    </a:p>
                    <a:p>
                      <a:pPr algn="l" fontAlgn="t"/>
                      <a:endParaRPr lang="fi-FI" sz="2000" b="1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fi-FI" sz="2000" b="1" u="none" strike="noStrike" dirty="0" smtClean="0">
                          <a:effectLst/>
                        </a:rPr>
                        <a:t>Osio 1. Lääkekaapin tarkastus</a:t>
                      </a:r>
                    </a:p>
                    <a:p>
                      <a:pPr algn="l" fontAlgn="t"/>
                      <a:endParaRPr lang="fi-FI" sz="2000" b="1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fi-FI" sz="2000" b="1" u="none" strike="noStrike" dirty="0" smtClean="0">
                          <a:effectLst/>
                        </a:rPr>
                        <a:t>Osio 2. Turvallinen lääkelogistiikka</a:t>
                      </a:r>
                    </a:p>
                    <a:p>
                      <a:pPr marL="457200" indent="-457200" algn="l" fontAlgn="t">
                        <a:buAutoNum type="arabicPeriod"/>
                      </a:pPr>
                      <a:r>
                        <a:rPr lang="fi-FI" sz="2000" u="none" strike="noStrike" dirty="0" smtClean="0">
                          <a:effectLst/>
                        </a:rPr>
                        <a:t>Lääkevastaavan toimenkuva</a:t>
                      </a:r>
                    </a:p>
                    <a:p>
                      <a:pPr marL="457200" indent="-457200" algn="l" fontAlgn="t">
                        <a:buAutoNum type="arabicPeriod"/>
                      </a:pPr>
                      <a:r>
                        <a:rPr lang="fi-FI" sz="2000" u="none" strike="noStrike" dirty="0" smtClean="0">
                          <a:effectLst/>
                        </a:rPr>
                        <a:t>Lääkehoitoluvat</a:t>
                      </a:r>
                      <a:r>
                        <a:rPr lang="fi-FI" sz="2000" u="none" strike="noStrike" baseline="0" dirty="0" smtClean="0">
                          <a:effectLst/>
                        </a:rPr>
                        <a:t> ja oikeudet</a:t>
                      </a:r>
                    </a:p>
                    <a:p>
                      <a:pPr marL="457200" indent="-457200" algn="l" fontAlgn="t">
                        <a:buAutoNum type="arabicPeriod"/>
                      </a:pPr>
                      <a:r>
                        <a:rPr lang="fi-FI" sz="2000" u="none" strike="noStrike" baseline="0" dirty="0" smtClean="0">
                          <a:effectLst/>
                        </a:rPr>
                        <a:t>Lääkkeiden tilaaminen</a:t>
                      </a:r>
                    </a:p>
                    <a:p>
                      <a:pPr marL="457200" indent="-457200" algn="l" fontAlgn="t">
                        <a:buAutoNum type="arabicPeriod"/>
                      </a:pPr>
                      <a:r>
                        <a:rPr lang="fi-FI" sz="2000" u="none" strike="noStrike" baseline="0" dirty="0" smtClean="0">
                          <a:effectLst/>
                        </a:rPr>
                        <a:t>Lääkkeiden vastaanottaminen</a:t>
                      </a:r>
                    </a:p>
                    <a:p>
                      <a:pPr marL="457200" indent="-457200" algn="l" fontAlgn="t">
                        <a:buAutoNum type="arabicPeriod"/>
                      </a:pPr>
                      <a:r>
                        <a:rPr lang="fi-FI" sz="2000" u="none" strike="noStrike" baseline="0" dirty="0" smtClean="0">
                          <a:effectLst/>
                        </a:rPr>
                        <a:t>Lääkkeiden kuljetus asiakkaalle</a:t>
                      </a:r>
                    </a:p>
                    <a:p>
                      <a:pPr marL="457200" indent="-457200" algn="l" fontAlgn="t">
                        <a:buAutoNum type="arabicPeriod"/>
                      </a:pPr>
                      <a:r>
                        <a:rPr lang="fi-FI" sz="2000" u="none" strike="noStrike" baseline="0" dirty="0" smtClean="0">
                          <a:effectLst/>
                        </a:rPr>
                        <a:t>Lääkkeiden säilyttäminen asiakkaan asunnossa</a:t>
                      </a:r>
                    </a:p>
                    <a:p>
                      <a:pPr marL="457200" indent="-457200" algn="l" fontAlgn="t">
                        <a:buAutoNum type="arabicPeriod"/>
                      </a:pPr>
                      <a:r>
                        <a:rPr lang="fi-FI" sz="2000" u="none" strike="noStrike" baseline="0" dirty="0" smtClean="0">
                          <a:effectLst/>
                        </a:rPr>
                        <a:t>Lääkkeiden voimassaoloseuranta ja hävittäminen</a:t>
                      </a:r>
                      <a:endParaRPr lang="fi-FI" sz="2000" u="none" strike="noStrike" dirty="0" smtClean="0">
                        <a:effectLst/>
                      </a:endParaRPr>
                    </a:p>
                    <a:p>
                      <a:pPr algn="l" fontAlgn="t"/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04904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620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D8AE60-2A46-2A4D-94D6-E260C6A55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Lääkekaapin tarkastus ja turvallinen lääkelogistiikka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91C331-538B-E64E-A4E0-24963D459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rgbClr val="4C4C4C"/>
                </a:solidFill>
              </a:rPr>
              <a:t>Esimerkkejä arvioitavista kohdista:</a:t>
            </a:r>
          </a:p>
          <a:p>
            <a:endParaRPr lang="fi-FI" dirty="0">
              <a:solidFill>
                <a:srgbClr val="4C4C4C"/>
              </a:solidFill>
            </a:endParaRPr>
          </a:p>
          <a:p>
            <a:endParaRPr lang="fi-FI" dirty="0">
              <a:solidFill>
                <a:srgbClr val="4C4C4C"/>
              </a:solidFill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1E9E59-41BD-2343-8A85-25161B67F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5E7B-1D51-43E5-901E-B5955FE326D6}" type="datetime1">
              <a:rPr lang="fi-FI" smtClean="0"/>
              <a:t>23.8.2018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A4A2AB7-68DC-F641-B3CF-C95EEE66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915E-4F53-674C-9EA5-6D6801859F28}" type="slidenum">
              <a:rPr lang="fi-FI" smtClean="0"/>
              <a:t>15</a:t>
            </a:fld>
            <a:endParaRPr lang="fi-FI"/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699E703A-2102-2445-B6C2-15FD53195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910918"/>
              </p:ext>
            </p:extLst>
          </p:nvPr>
        </p:nvGraphicFramePr>
        <p:xfrm>
          <a:off x="883405" y="3209583"/>
          <a:ext cx="7392690" cy="1459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92690">
                  <a:extLst>
                    <a:ext uri="{9D8B030D-6E8A-4147-A177-3AD203B41FA5}">
                      <a16:colId xmlns:a16="http://schemas.microsoft.com/office/drawing/2014/main" val="3003160650"/>
                    </a:ext>
                  </a:extLst>
                </a:gridCol>
              </a:tblGrid>
              <a:tr h="574628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u="none" strike="noStrike" dirty="0">
                          <a:effectLst/>
                        </a:rPr>
                        <a:t>Lääkehuoneessa säilytettävien lääkkeiden  säilytyslämpötiloja seurataan ja </a:t>
                      </a:r>
                      <a:r>
                        <a:rPr lang="fi-FI" sz="1600" b="1" u="none" strike="noStrike" dirty="0">
                          <a:effectLst/>
                        </a:rPr>
                        <a:t>dokumentoidaan työpäivittäin</a:t>
                      </a:r>
                      <a:r>
                        <a:rPr lang="fi-FI" sz="1600" u="none" strike="noStrike" dirty="0">
                          <a:effectLst/>
                        </a:rPr>
                        <a:t>. 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4473203"/>
                  </a:ext>
                </a:extLst>
              </a:tr>
              <a:tr h="309424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u="none" strike="noStrike" dirty="0">
                          <a:effectLst/>
                        </a:rPr>
                        <a:t>• Kylmäsäilytys +2–8 °C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16579361"/>
                  </a:ext>
                </a:extLst>
              </a:tr>
              <a:tr h="309424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u="none" strike="noStrike" dirty="0">
                          <a:effectLst/>
                        </a:rPr>
                        <a:t>• Viileäsäilytys + 8–15 °C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2168827"/>
                  </a:ext>
                </a:extLst>
              </a:tr>
              <a:tr h="266249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u="none" strike="noStrike" dirty="0">
                          <a:effectLst/>
                        </a:rPr>
                        <a:t>• Huoneenlämpö +15–25 °C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39031900"/>
                  </a:ext>
                </a:extLst>
              </a:tr>
            </a:tbl>
          </a:graphicData>
        </a:graphic>
      </p:graphicFrame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7B24A4FF-40E0-2048-B801-CB15FCE07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032808"/>
              </p:ext>
            </p:extLst>
          </p:nvPr>
        </p:nvGraphicFramePr>
        <p:xfrm>
          <a:off x="901213" y="2314258"/>
          <a:ext cx="7374882" cy="5977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4882">
                  <a:extLst>
                    <a:ext uri="{9D8B030D-6E8A-4147-A177-3AD203B41FA5}">
                      <a16:colId xmlns:a16="http://schemas.microsoft.com/office/drawing/2014/main" val="2458231070"/>
                    </a:ext>
                  </a:extLst>
                </a:gridCol>
              </a:tblGrid>
              <a:tr h="597754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u="none" strike="noStrike" dirty="0">
                          <a:effectLst/>
                        </a:rPr>
                        <a:t>Hoitoyksikössä on ohjeistettu kirjallisesti lääkkeiden tilaaminen apteekista (</a:t>
                      </a:r>
                      <a:r>
                        <a:rPr lang="fi-FI" sz="1600" b="1" u="none" strike="noStrike" dirty="0">
                          <a:effectLst/>
                        </a:rPr>
                        <a:t>sis. vastuut, aikataulu, tilaustapa, akuutit tilanteet, lisätilaukset).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18995528"/>
                  </a:ext>
                </a:extLst>
              </a:tr>
            </a:tbl>
          </a:graphicData>
        </a:graphic>
      </p:graphicFrame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70EE5D27-1235-A441-8E85-F9B08C08A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358205"/>
              </p:ext>
            </p:extLst>
          </p:nvPr>
        </p:nvGraphicFramePr>
        <p:xfrm>
          <a:off x="943831" y="5006633"/>
          <a:ext cx="7332263" cy="423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2263">
                  <a:extLst>
                    <a:ext uri="{9D8B030D-6E8A-4147-A177-3AD203B41FA5}">
                      <a16:colId xmlns:a16="http://schemas.microsoft.com/office/drawing/2014/main" val="2384531143"/>
                    </a:ext>
                  </a:extLst>
                </a:gridCol>
              </a:tblGrid>
              <a:tr h="423496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b="1" u="none" strike="noStrike" dirty="0">
                          <a:effectLst/>
                        </a:rPr>
                        <a:t>Huumausaineiden ja PKV-lääkkeiden </a:t>
                      </a:r>
                      <a:r>
                        <a:rPr lang="fi-FI" sz="1600" u="none" strike="noStrike" dirty="0">
                          <a:effectLst/>
                        </a:rPr>
                        <a:t>kulutusta seurataan kulutuskorteilla.</a:t>
                      </a:r>
                      <a:r>
                        <a:rPr lang="fi-FI" sz="1200" u="none" strike="noStrike" baseline="30000" dirty="0">
                          <a:effectLst/>
                        </a:rPr>
                        <a:t>.</a:t>
                      </a:r>
                      <a:endParaRPr lang="fi-FI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52822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15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4B0E1F8-66F4-DD4D-92B1-FE7F0F1C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DAD6-DC2A-43E1-8194-BBC9944FCCCF}" type="datetime1">
              <a:rPr lang="fi-FI" smtClean="0"/>
              <a:t>23.8.2018</a:t>
            </a:fld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962AD43-003F-BE4F-AB5D-0E54B326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915E-4F53-674C-9EA5-6D6801859F28}" type="slidenum">
              <a:rPr lang="fi-FI" smtClean="0"/>
              <a:t>16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B47B8EBD-DFF6-A84E-B796-751F0A94A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Turvallisen lääkehoidon </a:t>
            </a:r>
            <a:r>
              <a:rPr lang="fi-FI" dirty="0" smtClean="0"/>
              <a:t>toteutuminen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9592706-007D-464B-9387-21B319545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12" y="1786271"/>
            <a:ext cx="3890465" cy="4030196"/>
          </a:xfrm>
        </p:spPr>
        <p:txBody>
          <a:bodyPr/>
          <a:lstStyle/>
          <a:p>
            <a:r>
              <a:rPr lang="fi-FI" sz="2800" i="1" dirty="0">
                <a:solidFill>
                  <a:srgbClr val="4C4C4C"/>
                </a:solidFill>
              </a:rPr>
              <a:t>Työkalun avulla kehitetään </a:t>
            </a:r>
            <a:r>
              <a:rPr lang="fi-FI" sz="2800" b="1" i="1" dirty="0">
                <a:solidFill>
                  <a:schemeClr val="accent1"/>
                </a:solidFill>
              </a:rPr>
              <a:t>moniammatillisen lääkehoitoprosessin turvallista toteutumista.</a:t>
            </a:r>
          </a:p>
          <a:p>
            <a:endParaRPr lang="fi-FI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B9DEB6F3-8E9A-AD47-9441-730C57AE93FC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330452403"/>
              </p:ext>
            </p:extLst>
          </p:nvPr>
        </p:nvGraphicFramePr>
        <p:xfrm>
          <a:off x="4572000" y="1075751"/>
          <a:ext cx="3890465" cy="4974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0465">
                  <a:extLst>
                    <a:ext uri="{9D8B030D-6E8A-4147-A177-3AD203B41FA5}">
                      <a16:colId xmlns:a16="http://schemas.microsoft.com/office/drawing/2014/main" val="777551903"/>
                    </a:ext>
                  </a:extLst>
                </a:gridCol>
              </a:tblGrid>
              <a:tr h="4974426">
                <a:tc>
                  <a:txBody>
                    <a:bodyPr/>
                    <a:lstStyle/>
                    <a:p>
                      <a:pPr algn="l" fontAlgn="t"/>
                      <a:r>
                        <a:rPr lang="fi-FI" sz="2000" b="1" u="none" strike="noStrike" dirty="0">
                          <a:effectLst/>
                        </a:rPr>
                        <a:t>ARVIOINNIN</a:t>
                      </a:r>
                      <a:r>
                        <a:rPr lang="fi-FI" sz="2000" b="1" u="none" strike="noStrike" baseline="0" dirty="0">
                          <a:effectLst/>
                        </a:rPr>
                        <a:t> </a:t>
                      </a:r>
                      <a:r>
                        <a:rPr lang="fi-FI" sz="2000" b="1" u="none" strike="noStrike" baseline="0" dirty="0" smtClean="0">
                          <a:effectLst/>
                        </a:rPr>
                        <a:t>KOHTEET</a:t>
                      </a:r>
                    </a:p>
                    <a:p>
                      <a:pPr algn="l" fontAlgn="t"/>
                      <a:endParaRPr lang="fi-FI" sz="2000" b="1" u="none" strike="noStrike" dirty="0">
                        <a:effectLst/>
                      </a:endParaRPr>
                    </a:p>
                    <a:p>
                      <a:pPr marL="457200" indent="-457200" algn="l" fontAlgn="t">
                        <a:buAutoNum type="arabicPeriod"/>
                      </a:pPr>
                      <a:r>
                        <a:rPr lang="fi-FI" sz="2000" u="none" strike="noStrike" dirty="0" smtClean="0">
                          <a:effectLst/>
                        </a:rPr>
                        <a:t>Ajantasainen lääkityslista</a:t>
                      </a:r>
                    </a:p>
                    <a:p>
                      <a:pPr marL="457200" indent="-457200" algn="l" fontAlgn="t">
                        <a:buAutoNum type="arabicPeriod"/>
                      </a:pPr>
                      <a:r>
                        <a:rPr lang="fi-FI" sz="2000" u="none" strike="noStrike" dirty="0" smtClean="0">
                          <a:effectLst/>
                        </a:rPr>
                        <a:t>Lääkehoidon </a:t>
                      </a:r>
                      <a:r>
                        <a:rPr lang="fi-FI" sz="2000" u="none" strike="noStrike" dirty="0">
                          <a:effectLst/>
                        </a:rPr>
                        <a:t>arviointi </a:t>
                      </a:r>
                      <a:r>
                        <a:rPr lang="fi-FI" sz="2000" u="none" strike="noStrike" dirty="0" smtClean="0">
                          <a:effectLst/>
                        </a:rPr>
                        <a:t>ja lääkitysmuutosten toteuttaminen</a:t>
                      </a:r>
                    </a:p>
                    <a:p>
                      <a:pPr marL="457200" indent="-457200" algn="l" fontAlgn="t">
                        <a:buAutoNum type="arabicPeriod"/>
                      </a:pPr>
                      <a:r>
                        <a:rPr lang="fi-FI" sz="2000" u="none" strike="noStrike" dirty="0" smtClean="0">
                          <a:effectLst/>
                        </a:rPr>
                        <a:t>Lääkkeen</a:t>
                      </a:r>
                      <a:r>
                        <a:rPr lang="fi-FI" sz="2000" u="none" strike="noStrike" baseline="0" dirty="0" smtClean="0">
                          <a:effectLst/>
                        </a:rPr>
                        <a:t> määrääminen</a:t>
                      </a:r>
                    </a:p>
                    <a:p>
                      <a:pPr marL="457200" indent="-457200" algn="l" fontAlgn="t">
                        <a:buAutoNum type="arabicPeriod"/>
                      </a:pPr>
                      <a:r>
                        <a:rPr lang="fi-FI" sz="2000" u="none" strike="noStrike" baseline="0" dirty="0" smtClean="0">
                          <a:effectLst/>
                        </a:rPr>
                        <a:t>Lääkkeiden käsin jakelu</a:t>
                      </a:r>
                    </a:p>
                    <a:p>
                      <a:pPr marL="457200" indent="-457200" algn="l" fontAlgn="t">
                        <a:buAutoNum type="arabicPeriod"/>
                      </a:pPr>
                      <a:r>
                        <a:rPr lang="fi-FI" sz="2000" u="none" strike="noStrike" baseline="0" dirty="0" smtClean="0">
                          <a:effectLst/>
                        </a:rPr>
                        <a:t>Lääkkeiden puolittaminen ja murskaaminen</a:t>
                      </a:r>
                    </a:p>
                    <a:p>
                      <a:pPr marL="457200" indent="-457200" algn="l" fontAlgn="t">
                        <a:buAutoNum type="arabicPeriod"/>
                      </a:pPr>
                      <a:r>
                        <a:rPr lang="fi-FI" sz="2000" u="none" strike="noStrike" baseline="0" dirty="0" smtClean="0">
                          <a:effectLst/>
                        </a:rPr>
                        <a:t>Lääkkeen antaminen</a:t>
                      </a:r>
                    </a:p>
                    <a:p>
                      <a:pPr marL="457200" indent="-457200" algn="l" fontAlgn="t">
                        <a:buAutoNum type="arabicPeriod"/>
                      </a:pPr>
                      <a:r>
                        <a:rPr lang="fi-FI" sz="2000" u="none" strike="noStrike" baseline="0" dirty="0" smtClean="0">
                          <a:effectLst/>
                        </a:rPr>
                        <a:t>Lääkelaastarien käsittely</a:t>
                      </a:r>
                    </a:p>
                    <a:p>
                      <a:pPr marL="457200" indent="-457200" algn="l" fontAlgn="t">
                        <a:buAutoNum type="arabicPeriod"/>
                      </a:pPr>
                      <a:r>
                        <a:rPr lang="fi-FI" sz="2000" u="none" strike="noStrike" baseline="0" dirty="0" smtClean="0">
                          <a:effectLst/>
                        </a:rPr>
                        <a:t>Lääkeinformaatio ja neuvonta</a:t>
                      </a:r>
                    </a:p>
                    <a:p>
                      <a:pPr marL="457200" indent="-457200" algn="l" fontAlgn="t">
                        <a:buAutoNum type="arabicPeriod"/>
                      </a:pPr>
                      <a:r>
                        <a:rPr lang="fi-FI" sz="2000" u="none" strike="noStrike" baseline="0" dirty="0" smtClean="0">
                          <a:effectLst/>
                        </a:rPr>
                        <a:t>Lääkehoidon vaikutusten seuranta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09413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516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8938D7-6F93-BF43-8336-A09A4DBB7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Turvallisen lääkehoidon </a:t>
            </a:r>
            <a:r>
              <a:rPr lang="fi-FI" dirty="0" smtClean="0"/>
              <a:t>toteutuminen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A63371-17DF-DF45-B2EF-5638AEE65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rgbClr val="4C4C4C"/>
                </a:solidFill>
              </a:rPr>
              <a:t>Esimerkkejä arvioitavista kohdista: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DA51FA6-D100-2A47-80C0-40C917065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5E7B-1D51-43E5-901E-B5955FE326D6}" type="datetime1">
              <a:rPr lang="fi-FI" smtClean="0"/>
              <a:t>23.8.2018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B1D7912-4B40-5048-99D0-D7029080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915E-4F53-674C-9EA5-6D6801859F28}" type="slidenum">
              <a:rPr lang="fi-FI" smtClean="0"/>
              <a:t>17</a:t>
            </a:fld>
            <a:endParaRPr lang="fi-FI"/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684599B9-A723-A44D-899F-4820DAA7B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847694"/>
              </p:ext>
            </p:extLst>
          </p:nvPr>
        </p:nvGraphicFramePr>
        <p:xfrm>
          <a:off x="943832" y="2320778"/>
          <a:ext cx="7208276" cy="784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8276">
                  <a:extLst>
                    <a:ext uri="{9D8B030D-6E8A-4147-A177-3AD203B41FA5}">
                      <a16:colId xmlns:a16="http://schemas.microsoft.com/office/drawing/2014/main" val="3770158587"/>
                    </a:ext>
                  </a:extLst>
                </a:gridCol>
              </a:tblGrid>
              <a:tr h="784792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b="1" u="none" strike="noStrike" dirty="0">
                          <a:effectLst/>
                        </a:rPr>
                        <a:t>Kokonaislääkityksen selvittäminen </a:t>
                      </a:r>
                      <a:r>
                        <a:rPr lang="fi-FI" sz="1600" u="none" strike="noStrike" dirty="0">
                          <a:effectLst/>
                        </a:rPr>
                        <a:t>sekä </a:t>
                      </a:r>
                      <a:r>
                        <a:rPr lang="fi-FI" sz="1600" b="1" u="none" strike="noStrike" dirty="0">
                          <a:effectLst/>
                        </a:rPr>
                        <a:t>lääkehoidon tarpeen ja tarkoituksenmukaisuuden</a:t>
                      </a:r>
                      <a:r>
                        <a:rPr lang="fi-FI" sz="1600" b="0" u="none" strike="noStrike" dirty="0">
                          <a:effectLst/>
                        </a:rPr>
                        <a:t> </a:t>
                      </a:r>
                      <a:r>
                        <a:rPr lang="fi-FI" sz="1600" b="1" u="none" strike="noStrike" dirty="0">
                          <a:effectLst/>
                        </a:rPr>
                        <a:t>arviointi</a:t>
                      </a:r>
                      <a:r>
                        <a:rPr lang="fi-FI" sz="1600" b="0" u="none" strike="noStrike" dirty="0">
                          <a:effectLst/>
                        </a:rPr>
                        <a:t> </a:t>
                      </a:r>
                      <a:r>
                        <a:rPr lang="fi-FI" sz="1600" u="none" strike="noStrike" dirty="0">
                          <a:effectLst/>
                        </a:rPr>
                        <a:t>tehdään vähintään kerran vuodessa </a:t>
                      </a:r>
                      <a:r>
                        <a:rPr lang="fi-FI" sz="1600" b="1" u="none" strike="noStrike" dirty="0">
                          <a:effectLst/>
                        </a:rPr>
                        <a:t>(iäkkäät puolivuosittain) </a:t>
                      </a:r>
                      <a:r>
                        <a:rPr lang="fi-FI" sz="1600" u="none" strike="noStrike" dirty="0">
                          <a:effectLst/>
                        </a:rPr>
                        <a:t>ja aina tarvittaessa. 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61242845"/>
                  </a:ext>
                </a:extLst>
              </a:tr>
            </a:tbl>
          </a:graphicData>
        </a:graphic>
      </p:graphicFrame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3E658E6D-6F1D-ED45-B6E1-A6DC83959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330338"/>
              </p:ext>
            </p:extLst>
          </p:nvPr>
        </p:nvGraphicFramePr>
        <p:xfrm>
          <a:off x="943832" y="3330103"/>
          <a:ext cx="7208276" cy="5406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8276">
                  <a:extLst>
                    <a:ext uri="{9D8B030D-6E8A-4147-A177-3AD203B41FA5}">
                      <a16:colId xmlns:a16="http://schemas.microsoft.com/office/drawing/2014/main" val="3664273847"/>
                    </a:ext>
                  </a:extLst>
                </a:gridCol>
              </a:tblGrid>
              <a:tr h="540671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u="none" strike="noStrike" dirty="0">
                          <a:effectLst/>
                        </a:rPr>
                        <a:t>Hoitohenkilökunta on tietoinen keinoista </a:t>
                      </a:r>
                      <a:r>
                        <a:rPr lang="fi-FI" sz="1600" b="1" u="none" strike="noStrike" dirty="0">
                          <a:effectLst/>
                        </a:rPr>
                        <a:t>rinnakkaislääkkeiden</a:t>
                      </a:r>
                      <a:r>
                        <a:rPr lang="fi-FI" sz="1600" u="none" strike="noStrike" dirty="0">
                          <a:effectLst/>
                        </a:rPr>
                        <a:t> (eri kauppanimi, sama vaikuttava aine) </a:t>
                      </a:r>
                      <a:r>
                        <a:rPr lang="fi-FI" sz="1600" b="1" u="none" strike="noStrike" dirty="0">
                          <a:effectLst/>
                        </a:rPr>
                        <a:t>selvittämiseen lääkkeenjaon/lääkkeenannon yhteydessä</a:t>
                      </a:r>
                      <a:r>
                        <a:rPr lang="fi-FI" sz="1600" u="none" strike="noStrike" dirty="0">
                          <a:effectLst/>
                        </a:rPr>
                        <a:t>.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5021861"/>
                  </a:ext>
                </a:extLst>
              </a:tr>
            </a:tbl>
          </a:graphicData>
        </a:graphic>
      </p:graphicFrame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8D732149-7226-744F-BDB1-BE344F3EB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875457"/>
              </p:ext>
            </p:extLst>
          </p:nvPr>
        </p:nvGraphicFramePr>
        <p:xfrm>
          <a:off x="943832" y="4119489"/>
          <a:ext cx="7208276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8276">
                  <a:extLst>
                    <a:ext uri="{9D8B030D-6E8A-4147-A177-3AD203B41FA5}">
                      <a16:colId xmlns:a16="http://schemas.microsoft.com/office/drawing/2014/main" val="3605188867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u="none" strike="noStrike" dirty="0">
                          <a:effectLst/>
                        </a:rPr>
                        <a:t>Lääkkeitä </a:t>
                      </a:r>
                      <a:r>
                        <a:rPr lang="fi-FI" sz="1600" b="1" u="none" strike="noStrike" dirty="0">
                          <a:effectLst/>
                        </a:rPr>
                        <a:t>puolitetaan, murskataan ja lietetään tai kapseleita avataan vain, jos se on sallittu </a:t>
                      </a:r>
                      <a:r>
                        <a:rPr lang="fi-FI" sz="1600" u="none" strike="noStrike" dirty="0">
                          <a:effectLst/>
                        </a:rPr>
                        <a:t>ko. lääkettä koskevassa, valmistajan antamassa ohjeessa. Tarvittaessa asia tarkistetaan apteekista tai valmistajalta ja/tai hoitavaa lääkäriä pyydetään arvioimaan lääkemuodon vaihtomahdollisuus. 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48691801"/>
                  </a:ext>
                </a:extLst>
              </a:tr>
            </a:tbl>
          </a:graphicData>
        </a:graphic>
      </p:graphicFrame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8597BCE6-B294-3946-9691-DC2B6BA68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500680"/>
              </p:ext>
            </p:extLst>
          </p:nvPr>
        </p:nvGraphicFramePr>
        <p:xfrm>
          <a:off x="943832" y="5331658"/>
          <a:ext cx="7208275" cy="872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8275">
                  <a:extLst>
                    <a:ext uri="{9D8B030D-6E8A-4147-A177-3AD203B41FA5}">
                      <a16:colId xmlns:a16="http://schemas.microsoft.com/office/drawing/2014/main" val="2233439439"/>
                    </a:ext>
                  </a:extLst>
                </a:gridCol>
              </a:tblGrid>
              <a:tr h="872194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u="none" strike="noStrike" dirty="0">
                          <a:effectLst/>
                        </a:rPr>
                        <a:t>Hoitaja </a:t>
                      </a:r>
                      <a:r>
                        <a:rPr lang="fi-FI" sz="1600" b="1" u="none" strike="noStrike" dirty="0">
                          <a:effectLst/>
                        </a:rPr>
                        <a:t>arvioi ja kirjaa päivittäin lääkehoidon vaikutuksia </a:t>
                      </a:r>
                      <a:r>
                        <a:rPr lang="fi-FI" sz="1600" u="none" strike="noStrike" dirty="0">
                          <a:effectLst/>
                        </a:rPr>
                        <a:t>(asiakkaan tilan seuranta, mittaukset, asiakkaan kokemus lääkehoidon vaikutuksista ja haitoista, tarvittaessa otettavien lääkkeiden käyttö). 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35044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877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4B0E1F8-66F4-DD4D-92B1-FE7F0F1C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DAD6-DC2A-43E1-8194-BBC9944FCCCF}" type="datetime1">
              <a:rPr lang="fi-FI" smtClean="0"/>
              <a:t>23.8.2018</a:t>
            </a:fld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962AD43-003F-BE4F-AB5D-0E54B326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915E-4F53-674C-9EA5-6D6801859F28}" type="slidenum">
              <a:rPr lang="fi-FI" smtClean="0"/>
              <a:t>18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B47B8EBD-DFF6-A84E-B796-751F0A94A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Turvallisen lääkehoidon edellytykset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9592706-007D-464B-9387-21B319545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12" y="1786271"/>
            <a:ext cx="3890465" cy="4030196"/>
          </a:xfrm>
        </p:spPr>
        <p:txBody>
          <a:bodyPr/>
          <a:lstStyle/>
          <a:p>
            <a:r>
              <a:rPr lang="fi-FI" sz="2800" i="1" dirty="0">
                <a:solidFill>
                  <a:srgbClr val="4C4C4C"/>
                </a:solidFill>
              </a:rPr>
              <a:t>Työkalun avulla </a:t>
            </a:r>
            <a:r>
              <a:rPr lang="fi-FI" sz="2800" b="1" i="1" dirty="0">
                <a:solidFill>
                  <a:schemeClr val="accent1"/>
                </a:solidFill>
              </a:rPr>
              <a:t>esimies/johto saa konkreettista tietoa turvallisen lääkehoidon edellytysten kehittämiseksi hoitoyksikössä</a:t>
            </a:r>
            <a:r>
              <a:rPr lang="fi-FI" sz="2800" b="1" i="1" dirty="0" smtClean="0">
                <a:solidFill>
                  <a:schemeClr val="accent1"/>
                </a:solidFill>
              </a:rPr>
              <a:t>/</a:t>
            </a:r>
            <a:br>
              <a:rPr lang="fi-FI" sz="2800" b="1" i="1" dirty="0" smtClean="0">
                <a:solidFill>
                  <a:schemeClr val="accent1"/>
                </a:solidFill>
              </a:rPr>
            </a:br>
            <a:r>
              <a:rPr lang="fi-FI" sz="2800" b="1" i="1" dirty="0" smtClean="0">
                <a:solidFill>
                  <a:schemeClr val="accent1"/>
                </a:solidFill>
              </a:rPr>
              <a:t>toimintayksikössä</a:t>
            </a:r>
            <a:endParaRPr lang="fi-FI" sz="28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0F96F6A1-9B17-C648-9ABF-5B07F8A08E1E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137615166"/>
              </p:ext>
            </p:extLst>
          </p:nvPr>
        </p:nvGraphicFramePr>
        <p:xfrm>
          <a:off x="3817257" y="1358119"/>
          <a:ext cx="4869543" cy="4215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9543">
                  <a:extLst>
                    <a:ext uri="{9D8B030D-6E8A-4147-A177-3AD203B41FA5}">
                      <a16:colId xmlns:a16="http://schemas.microsoft.com/office/drawing/2014/main" val="1334841295"/>
                    </a:ext>
                  </a:extLst>
                </a:gridCol>
              </a:tblGrid>
              <a:tr h="4012167">
                <a:tc>
                  <a:txBody>
                    <a:bodyPr/>
                    <a:lstStyle/>
                    <a:p>
                      <a:pPr algn="l" fontAlgn="t"/>
                      <a:r>
                        <a:rPr lang="fi-FI" sz="1800" b="1" u="none" strike="noStrike" dirty="0">
                          <a:effectLst/>
                        </a:rPr>
                        <a:t>ARVIOINNIN </a:t>
                      </a:r>
                      <a:r>
                        <a:rPr lang="fi-FI" sz="1800" b="1" u="none" strike="noStrike" dirty="0" smtClean="0">
                          <a:effectLst/>
                        </a:rPr>
                        <a:t>KOHTEET</a:t>
                      </a:r>
                    </a:p>
                    <a:p>
                      <a:pPr algn="l" fontAlgn="t"/>
                      <a:endParaRPr lang="fi-FI" sz="1800" b="1" u="none" strike="noStrike" dirty="0">
                        <a:effectLst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Lääkehoidon vastuu ja johtaminen sekä kehittäminen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fi-FI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Lääkehoitosuunnitelma</a:t>
                      </a:r>
                      <a:endParaRPr lang="fi-F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Henkilöstön vastuut, velvollisuudet ja työnjako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Lääkehoidon osaamisen varmistaminen ja ylläpito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Riskilääkkeet, riskipotilaat ja lääkitysturvallisuuden edistäminen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Lääkehoidon vaaratapahtumassa toimiminen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Lääkityspoikkeamien ja vaaratapahtumien raportointi sekä ennaltaehkäisy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Hoitoyksikön ja apteekin yhteistyö</a:t>
                      </a:r>
                    </a:p>
                    <a:p>
                      <a:pPr algn="l" fontAlgn="t"/>
                      <a:r>
                        <a:rPr lang="fi-FI" sz="1200" u="none" strike="noStrike" dirty="0">
                          <a:effectLst/>
                        </a:rPr>
                        <a:t/>
                      </a:r>
                      <a:br>
                        <a:rPr lang="fi-FI" sz="1200" u="none" strike="noStrike" dirty="0">
                          <a:effectLst/>
                        </a:rPr>
                      </a:b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45194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195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618F1A-5912-C54E-BF03-9D721C164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Turvallisen lääkehoidon edellytykset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24F759-AF76-4F4E-A763-E23014BCC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rgbClr val="4C4C4C"/>
                </a:solidFill>
              </a:rPr>
              <a:t>Esimerkkejä </a:t>
            </a:r>
            <a:r>
              <a:rPr lang="fi-FI">
                <a:solidFill>
                  <a:srgbClr val="4C4C4C"/>
                </a:solidFill>
              </a:rPr>
              <a:t>arvioitavista kohdista:</a:t>
            </a: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59E842-5297-5C49-9983-AA024DBE5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5E7B-1D51-43E5-901E-B5955FE326D6}" type="datetime1">
              <a:rPr lang="fi-FI" smtClean="0"/>
              <a:t>23.8.2018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7FC713B-9D32-474A-98F5-E48AAD72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915E-4F53-674C-9EA5-6D6801859F28}" type="slidenum">
              <a:rPr lang="fi-FI" smtClean="0"/>
              <a:t>19</a:t>
            </a:fld>
            <a:endParaRPr lang="fi-FI"/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895C83A7-3700-EB42-9A2C-2E1C06476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019048"/>
              </p:ext>
            </p:extLst>
          </p:nvPr>
        </p:nvGraphicFramePr>
        <p:xfrm>
          <a:off x="943833" y="2375975"/>
          <a:ext cx="7131022" cy="634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31022">
                  <a:extLst>
                    <a:ext uri="{9D8B030D-6E8A-4147-A177-3AD203B41FA5}">
                      <a16:colId xmlns:a16="http://schemas.microsoft.com/office/drawing/2014/main" val="2536955828"/>
                    </a:ext>
                  </a:extLst>
                </a:gridCol>
              </a:tblGrid>
              <a:tr h="634511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u="none" strike="noStrike" dirty="0">
                          <a:effectLst/>
                        </a:rPr>
                        <a:t>Hoitoyksikössä on </a:t>
                      </a:r>
                      <a:r>
                        <a:rPr lang="fi-FI" sz="1600" b="1" u="none" strike="noStrike" dirty="0">
                          <a:effectLst/>
                        </a:rPr>
                        <a:t>selkeä käytäntö ja kirjallinen ohje sijaisten perehdyttämiseen</a:t>
                      </a:r>
                      <a:r>
                        <a:rPr lang="fi-FI" sz="1600" u="none" strike="noStrike" dirty="0">
                          <a:effectLst/>
                        </a:rPr>
                        <a:t>. Ohjeessa on huomioitu erityisesti lääkitysturvallisuuden riskikohdat.</a:t>
                      </a:r>
                      <a:endParaRPr lang="fi-FI" sz="1600" b="0" i="0" u="none" strike="noStrike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19098876"/>
                  </a:ext>
                </a:extLst>
              </a:tr>
            </a:tbl>
          </a:graphicData>
        </a:graphic>
      </p:graphicFrame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18B5DA2D-1FB5-8442-8F60-80801D882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25153"/>
              </p:ext>
            </p:extLst>
          </p:nvPr>
        </p:nvGraphicFramePr>
        <p:xfrm>
          <a:off x="943832" y="3334044"/>
          <a:ext cx="7131023" cy="831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31023">
                  <a:extLst>
                    <a:ext uri="{9D8B030D-6E8A-4147-A177-3AD203B41FA5}">
                      <a16:colId xmlns:a16="http://schemas.microsoft.com/office/drawing/2014/main" val="1498993203"/>
                    </a:ext>
                  </a:extLst>
                </a:gridCol>
              </a:tblGrid>
              <a:tr h="246459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u="none" strike="noStrike" dirty="0">
                          <a:effectLst/>
                        </a:rPr>
                        <a:t>Hoitoyksikön </a:t>
                      </a:r>
                      <a:r>
                        <a:rPr lang="fi-FI" sz="1600" b="1" u="none" strike="noStrike" dirty="0">
                          <a:effectLst/>
                        </a:rPr>
                        <a:t>riskilääkkeet on tunnistettu </a:t>
                      </a:r>
                      <a:r>
                        <a:rPr lang="fi-FI" sz="1600" u="none" strike="noStrike" dirty="0">
                          <a:effectLst/>
                        </a:rPr>
                        <a:t>ja määritelty. 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66134211"/>
                  </a:ext>
                </a:extLst>
              </a:tr>
              <a:tr h="577639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u="none" strike="noStrike" dirty="0">
                          <a:effectLst/>
                        </a:rPr>
                        <a:t>Hoitoyksikössä on </a:t>
                      </a:r>
                      <a:r>
                        <a:rPr lang="fi-FI" sz="1600" b="1" u="none" strike="noStrike" dirty="0">
                          <a:effectLst/>
                        </a:rPr>
                        <a:t>määritetty toimenpiteitä riskilääkkeiden käytön turvallisuuden parantamiseksi</a:t>
                      </a:r>
                      <a:r>
                        <a:rPr lang="fi-FI" sz="1600" u="none" strike="noStrike" dirty="0">
                          <a:effectLst/>
                        </a:rPr>
                        <a:t> ja lääkityspoikkeamien ehkäisemiseksi.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59229290"/>
                  </a:ext>
                </a:extLst>
              </a:tr>
            </a:tbl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5C9833BC-EA4F-5841-AABB-C0105982A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055209"/>
              </p:ext>
            </p:extLst>
          </p:nvPr>
        </p:nvGraphicFramePr>
        <p:xfrm>
          <a:off x="943833" y="4473527"/>
          <a:ext cx="7131022" cy="675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31022">
                  <a:extLst>
                    <a:ext uri="{9D8B030D-6E8A-4147-A177-3AD203B41FA5}">
                      <a16:colId xmlns:a16="http://schemas.microsoft.com/office/drawing/2014/main" val="3275086537"/>
                    </a:ext>
                  </a:extLst>
                </a:gridCol>
              </a:tblGrid>
              <a:tr h="675248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u="none" strike="noStrike" dirty="0">
                          <a:effectLst/>
                        </a:rPr>
                        <a:t>Tapahtuneiden lääkityspoikkeamien ja vaaratapahtumien pohjalta suunnitellut </a:t>
                      </a:r>
                      <a:r>
                        <a:rPr lang="fi-FI" sz="1600" b="0" u="none" strike="noStrike" dirty="0">
                          <a:effectLst/>
                        </a:rPr>
                        <a:t>turvallisuutta lisäävät kehitystoimenpiteet/toimintatapojen muutokset </a:t>
                      </a:r>
                      <a:r>
                        <a:rPr lang="fi-FI" sz="1600" b="1" u="none" strike="noStrike" dirty="0">
                          <a:effectLst/>
                        </a:rPr>
                        <a:t>kirjataan</a:t>
                      </a:r>
                      <a:r>
                        <a:rPr lang="fi-FI" sz="1600" u="none" strike="noStrike" dirty="0">
                          <a:effectLst/>
                        </a:rPr>
                        <a:t>. </a:t>
                      </a:r>
                      <a:endParaRPr lang="fi-FI" sz="16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29843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06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500" dirty="0">
                <a:solidFill>
                  <a:schemeClr val="tx1"/>
                </a:solidFill>
              </a:rPr>
              <a:t>Mistä palvelussa on kyse?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-"/>
            </a:pPr>
            <a:r>
              <a:rPr lang="fi-FI" sz="2800" b="1" dirty="0">
                <a:solidFill>
                  <a:schemeClr val="accent1"/>
                </a:solidFill>
              </a:rPr>
              <a:t>Palvelu tarjoaa hoitoyksikölle järjestelmällisen toimintatavan ja työkalut tunnistaa ja hallita lääkehoidon riskejä.</a:t>
            </a:r>
          </a:p>
          <a:p>
            <a:pPr marL="342900" lvl="1" indent="-342900">
              <a:buFontTx/>
              <a:buChar char="-"/>
            </a:pPr>
            <a:r>
              <a:rPr lang="fi-FI" sz="2800" b="1" dirty="0">
                <a:solidFill>
                  <a:schemeClr val="accent1"/>
                </a:solidFill>
              </a:rPr>
              <a:t>Palvelun avulla hoitoyksikkö voi kehittää lääkehoitoprosesseja turvallisemmiksi.</a:t>
            </a:r>
          </a:p>
          <a:p>
            <a:pPr marL="342900" lvl="1" indent="-342900">
              <a:buFontTx/>
              <a:buChar char="-"/>
            </a:pPr>
            <a:r>
              <a:rPr lang="fi-FI" sz="2800" dirty="0">
                <a:solidFill>
                  <a:srgbClr val="4C4C4C"/>
                </a:solidFill>
              </a:rPr>
              <a:t>Apteekin edustaja tuo farmaseuttisen asiantuntijuuden osaksi hoitoyksikön moniammatillista tiimiä ja tukee hoitoyksikköä turvallisten toimintatapojen ja käytäntöjen kehittämisessä.</a:t>
            </a:r>
          </a:p>
          <a:p>
            <a:pPr marL="0" lvl="1" indent="0">
              <a:buNone/>
            </a:pPr>
            <a:endParaRPr lang="fi-FI" sz="2400" dirty="0">
              <a:solidFill>
                <a:srgbClr val="4C4C4C"/>
              </a:solidFill>
            </a:endParaRPr>
          </a:p>
          <a:p>
            <a:pPr marL="342900" lvl="1" indent="-342900">
              <a:buFontTx/>
              <a:buChar char="-"/>
            </a:pPr>
            <a:endParaRPr lang="fi-FI" sz="2400" dirty="0">
              <a:solidFill>
                <a:srgbClr val="4C4C4C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ACD93C17-53CC-FD43-8157-A84453539BAA}" type="datetime1">
              <a:rPr lang="fi-FI" b="0">
                <a:solidFill>
                  <a:srgbClr val="262626">
                    <a:tint val="75000"/>
                  </a:srgbClr>
                </a:solidFill>
                <a:latin typeface="Calibri"/>
              </a:rPr>
              <a:pPr defTabSz="257175"/>
              <a:t>23.8.2018</a:t>
            </a:fld>
            <a:endParaRPr lang="fi-FI" b="0" dirty="0">
              <a:solidFill>
                <a:srgbClr val="262626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fi-FI" dirty="0">
                <a:solidFill>
                  <a:srgbClr val="B5AFA8"/>
                </a:solidFill>
                <a:latin typeface="Calibri"/>
              </a:rPr>
              <a:t>Esittäjän 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706915E-4F53-674C-9EA5-6D6801859F28}" type="slidenum">
              <a:rPr lang="fi-FI">
                <a:solidFill>
                  <a:srgbClr val="B5AFA8"/>
                </a:solidFill>
                <a:latin typeface="Calibri"/>
              </a:rPr>
              <a:pPr defTabSz="257175"/>
              <a:t>2</a:t>
            </a:fld>
            <a:endParaRPr lang="fi-FI">
              <a:solidFill>
                <a:srgbClr val="B5AFA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2591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EE8DD970-2B8F-9541-8A71-8F57165BAC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754255"/>
              </p:ext>
            </p:extLst>
          </p:nvPr>
        </p:nvGraphicFramePr>
        <p:xfrm>
          <a:off x="494145" y="1603708"/>
          <a:ext cx="8058727" cy="4390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8727">
                  <a:extLst>
                    <a:ext uri="{9D8B030D-6E8A-4147-A177-3AD203B41FA5}">
                      <a16:colId xmlns:a16="http://schemas.microsoft.com/office/drawing/2014/main" val="2653580383"/>
                    </a:ext>
                  </a:extLst>
                </a:gridCol>
              </a:tblGrid>
              <a:tr h="19211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>
                          <a:solidFill>
                            <a:schemeClr val="bg1"/>
                          </a:solidFill>
                          <a:latin typeface="+mn-lt"/>
                        </a:rPr>
                        <a:t>Toteutetaan yksi osa-alue </a:t>
                      </a:r>
                      <a:r>
                        <a:rPr lang="fi-FI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(työkalu</a:t>
                      </a:r>
                      <a:r>
                        <a:rPr lang="fi-FI" sz="2400" dirty="0">
                          <a:solidFill>
                            <a:schemeClr val="bg1"/>
                          </a:solidFill>
                          <a:latin typeface="+mn-lt"/>
                        </a:rPr>
                        <a:t>) kerrallaan </a:t>
                      </a:r>
                      <a:endParaRPr lang="fi-FI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E</a:t>
                      </a:r>
                      <a:r>
                        <a:rPr lang="fi-FI" sz="2000" b="1" dirty="0">
                          <a:latin typeface="+mn-lt"/>
                        </a:rPr>
                        <a:t>simerkiksi noin </a:t>
                      </a:r>
                      <a:r>
                        <a:rPr lang="fi-FI" sz="2000" b="1" dirty="0" smtClean="0">
                          <a:latin typeface="+mn-lt"/>
                        </a:rPr>
                        <a:t>6 </a:t>
                      </a:r>
                      <a:r>
                        <a:rPr lang="fi-FI" sz="2000" b="1" dirty="0">
                          <a:latin typeface="+mn-lt"/>
                        </a:rPr>
                        <a:t>kuukauden välein.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2000" b="0" dirty="0">
                          <a:solidFill>
                            <a:schemeClr val="bg1"/>
                          </a:solidFill>
                          <a:latin typeface="+mn-lt"/>
                        </a:rPr>
                        <a:t>Aloitetaan koneellisen annosjakelun turvallisuuden arvioinnilla aina, kun    se on hoitoyksikössä käytössä.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i-FI" sz="2000" b="0" dirty="0">
                          <a:solidFill>
                            <a:schemeClr val="bg1"/>
                          </a:solidFill>
                          <a:latin typeface="+mn-lt"/>
                        </a:rPr>
                        <a:t>Arvioidaan ensimmäisen kerran esimerkiksi 3 kuukauden kuluttua koneellisen annosjakelun aloittamisesta.</a:t>
                      </a:r>
                      <a:endParaRPr lang="fi-FI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055271"/>
                  </a:ext>
                </a:extLst>
              </a:tr>
              <a:tr h="120463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2000" b="1" dirty="0">
                          <a:latin typeface="+mn-lt"/>
                        </a:rPr>
                        <a:t>Palveluun liittyvä seurantatapaaminen sovitaan noin </a:t>
                      </a:r>
                      <a:r>
                        <a:rPr lang="fi-FI" sz="2000" b="1" dirty="0" smtClean="0">
                          <a:latin typeface="+mn-lt"/>
                        </a:rPr>
                        <a:t>6 </a:t>
                      </a:r>
                      <a:r>
                        <a:rPr lang="fi-FI" sz="2000" b="1" dirty="0">
                          <a:latin typeface="+mn-lt"/>
                        </a:rPr>
                        <a:t>kuukauden päähän riskienarviointitilaisuudesta</a:t>
                      </a:r>
                      <a:r>
                        <a:rPr lang="fi-FI" sz="2000" dirty="0"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831201"/>
                  </a:ext>
                </a:extLst>
              </a:tr>
              <a:tr h="1204637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2000" b="1" dirty="0">
                          <a:latin typeface="+mn-lt"/>
                        </a:rPr>
                        <a:t>Palvelukokonaisuus suositellaan toteutettavaksi </a:t>
                      </a:r>
                      <a:r>
                        <a:rPr lang="fi-FI" sz="2000" b="1" dirty="0" smtClean="0">
                          <a:latin typeface="+mn-lt"/>
                        </a:rPr>
                        <a:t>2 </a:t>
                      </a:r>
                      <a:r>
                        <a:rPr lang="fi-FI" sz="2000" b="1" dirty="0">
                          <a:latin typeface="+mn-lt"/>
                        </a:rPr>
                        <a:t>vuoden välein säännöllisesti.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95439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EB109F-87D1-734B-8BBA-B580EED8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5E7B-1D51-43E5-901E-B5955FE326D6}" type="datetime1">
              <a:rPr lang="fi-FI" smtClean="0"/>
              <a:t>23.8.2018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52E619-DEE1-9644-ABDE-84C4B8A19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915E-4F53-674C-9EA5-6D6801859F28}" type="slidenum">
              <a:rPr lang="fi-FI" smtClean="0"/>
              <a:t>20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457200" y="460708"/>
            <a:ext cx="8229600" cy="1143000"/>
          </a:xfrm>
        </p:spPr>
        <p:txBody>
          <a:bodyPr/>
          <a:lstStyle/>
          <a:p>
            <a:r>
              <a:rPr lang="fi-FI" sz="4500" dirty="0">
                <a:solidFill>
                  <a:schemeClr val="tx1"/>
                </a:solidFill>
              </a:rPr>
              <a:t>Palvelun aikataulu</a:t>
            </a:r>
          </a:p>
        </p:txBody>
      </p:sp>
    </p:spTree>
    <p:extLst>
      <p:ext uri="{BB962C8B-B14F-4D97-AF65-F5344CB8AC3E}">
        <p14:creationId xmlns:p14="http://schemas.microsoft.com/office/powerpoint/2010/main" val="2504933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500" dirty="0">
                <a:solidFill>
                  <a:schemeClr val="tx1"/>
                </a:solidFill>
              </a:rPr>
              <a:t>Yhteistyön merkitys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-"/>
            </a:pPr>
            <a:r>
              <a:rPr lang="fi-FI" sz="2800" dirty="0">
                <a:solidFill>
                  <a:srgbClr val="4C4C4C"/>
                </a:solidFill>
              </a:rPr>
              <a:t>Palvelun toivotaan syventävän </a:t>
            </a:r>
            <a:r>
              <a:rPr lang="fi-FI" sz="2800" b="1" dirty="0">
                <a:solidFill>
                  <a:schemeClr val="accent1"/>
                </a:solidFill>
              </a:rPr>
              <a:t>hoitoyksikön ja apteekin yhteistyötä </a:t>
            </a:r>
            <a:r>
              <a:rPr lang="fi-FI" sz="2800" dirty="0">
                <a:solidFill>
                  <a:srgbClr val="4C4C4C"/>
                </a:solidFill>
              </a:rPr>
              <a:t> </a:t>
            </a:r>
            <a:r>
              <a:rPr lang="fi-FI" sz="2800" b="1" dirty="0">
                <a:solidFill>
                  <a:schemeClr val="accent1"/>
                </a:solidFill>
              </a:rPr>
              <a:t>asiakkaan parhaaksi </a:t>
            </a:r>
            <a:r>
              <a:rPr lang="fi-FI" sz="2800" dirty="0">
                <a:solidFill>
                  <a:srgbClr val="4C4C4C"/>
                </a:solidFill>
              </a:rPr>
              <a:t>ja madaltavan henkilökunnan kynnystä lähestyä apteekkia lääkehoitoon liittyvissä kysymyksissä</a:t>
            </a:r>
            <a:r>
              <a:rPr lang="fi-FI" sz="2800" dirty="0" smtClean="0">
                <a:solidFill>
                  <a:srgbClr val="4C4C4C"/>
                </a:solidFill>
              </a:rPr>
              <a:t>.</a:t>
            </a:r>
          </a:p>
          <a:p>
            <a:pPr marL="742950" lvl="2" indent="-342900">
              <a:buFontTx/>
              <a:buChar char="-"/>
            </a:pPr>
            <a:r>
              <a:rPr lang="fi-FI" sz="2400" dirty="0" smtClean="0">
                <a:solidFill>
                  <a:srgbClr val="4C4C4C"/>
                </a:solidFill>
              </a:rPr>
              <a:t>Apteekin </a:t>
            </a:r>
            <a:r>
              <a:rPr lang="fi-FI" sz="2400" dirty="0">
                <a:solidFill>
                  <a:srgbClr val="4C4C4C"/>
                </a:solidFill>
              </a:rPr>
              <a:t>asiantuntija </a:t>
            </a:r>
            <a:r>
              <a:rPr lang="fi-FI" sz="2400" dirty="0" smtClean="0">
                <a:solidFill>
                  <a:srgbClr val="4C4C4C"/>
                </a:solidFill>
              </a:rPr>
              <a:t>voi olla jatkossa </a:t>
            </a:r>
            <a:r>
              <a:rPr lang="fi-FI" sz="2400" dirty="0">
                <a:solidFill>
                  <a:srgbClr val="4C4C4C"/>
                </a:solidFill>
              </a:rPr>
              <a:t>mukana kehittämistoimenpiteiden suunnittelussa, toteutuksessa, seurannassa jne., jotta riskien hallinta ei jäisi vain riskikohtien toteamisen </a:t>
            </a:r>
            <a:r>
              <a:rPr lang="fi-FI" sz="2400" dirty="0" smtClean="0">
                <a:solidFill>
                  <a:srgbClr val="4C4C4C"/>
                </a:solidFill>
              </a:rPr>
              <a:t>tasolle, </a:t>
            </a:r>
            <a:r>
              <a:rPr lang="fi-FI" sz="2400" dirty="0">
                <a:solidFill>
                  <a:srgbClr val="4C4C4C"/>
                </a:solidFill>
              </a:rPr>
              <a:t>vaan johtaisi turvallisuuden todelliseen parantumiseen ja kehittymiseen.</a:t>
            </a:r>
          </a:p>
          <a:p>
            <a:pPr marL="342900" lvl="1" indent="-342900">
              <a:buFontTx/>
              <a:buChar char="-"/>
            </a:pPr>
            <a:r>
              <a:rPr lang="fi-FI" sz="2800" dirty="0" smtClean="0">
                <a:solidFill>
                  <a:srgbClr val="4C4C4C"/>
                </a:solidFill>
              </a:rPr>
              <a:t>Monialainen </a:t>
            </a:r>
            <a:r>
              <a:rPr lang="fi-FI" sz="2800" dirty="0">
                <a:solidFill>
                  <a:srgbClr val="4C4C4C"/>
                </a:solidFill>
              </a:rPr>
              <a:t>toimintamalli mahdollistaa kaikille osallistujille toisilta oppimisen ja työn mielekkyyden lisääntymisen. </a:t>
            </a:r>
            <a:endParaRPr lang="fi-FI" sz="2800" dirty="0" smtClean="0">
              <a:solidFill>
                <a:srgbClr val="4C4C4C"/>
              </a:solidFill>
            </a:endParaRPr>
          </a:p>
          <a:p>
            <a:pPr marL="400050" lvl="2" indent="0">
              <a:buNone/>
            </a:pPr>
            <a:endParaRPr lang="fi-FI" sz="2200" dirty="0">
              <a:solidFill>
                <a:srgbClr val="4C4C4C"/>
              </a:solidFill>
            </a:endParaRPr>
          </a:p>
          <a:p>
            <a:pPr marL="0" indent="0">
              <a:buNone/>
            </a:pPr>
            <a:endParaRPr lang="fi-FI" sz="2800" i="1" dirty="0">
              <a:solidFill>
                <a:srgbClr val="4C4C4C"/>
              </a:solidFill>
            </a:endParaRPr>
          </a:p>
          <a:p>
            <a:pPr marL="0" indent="0">
              <a:buNone/>
            </a:pPr>
            <a:endParaRPr lang="fi-FI" sz="2800" i="1" dirty="0">
              <a:solidFill>
                <a:srgbClr val="4C4C4C"/>
              </a:solidFill>
            </a:endParaRP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ACD93C17-53CC-FD43-8157-A84453539BAA}" type="datetime1">
              <a:rPr lang="fi-FI" b="0">
                <a:solidFill>
                  <a:srgbClr val="262626">
                    <a:tint val="75000"/>
                  </a:srgbClr>
                </a:solidFill>
                <a:latin typeface="Calibri"/>
              </a:rPr>
              <a:pPr defTabSz="257175"/>
              <a:t>23.8.2018</a:t>
            </a:fld>
            <a:endParaRPr lang="fi-FI" b="0" dirty="0">
              <a:solidFill>
                <a:srgbClr val="262626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fi-FI" dirty="0">
                <a:solidFill>
                  <a:srgbClr val="B5AFA8"/>
                </a:solidFill>
                <a:latin typeface="Calibri"/>
              </a:rPr>
              <a:t>Esittäjän 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706915E-4F53-674C-9EA5-6D6801859F28}" type="slidenum">
              <a:rPr lang="fi-FI">
                <a:solidFill>
                  <a:srgbClr val="B5AFA8"/>
                </a:solidFill>
                <a:latin typeface="Calibri"/>
              </a:rPr>
              <a:pPr defTabSz="257175"/>
              <a:t>21</a:t>
            </a:fld>
            <a:endParaRPr lang="fi-FI">
              <a:solidFill>
                <a:srgbClr val="B5AFA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883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6DD4-6E28-6C43-852E-9388C1EF20B4}" type="datetime1">
              <a:rPr lang="fi-FI" smtClean="0"/>
              <a:t>23.8.2018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915E-4F53-674C-9EA5-6D6801859F28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148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60708"/>
            <a:ext cx="8557404" cy="1143000"/>
          </a:xfrm>
        </p:spPr>
        <p:txBody>
          <a:bodyPr/>
          <a:lstStyle/>
          <a:p>
            <a:r>
              <a:rPr lang="fi-FI" dirty="0">
                <a:solidFill>
                  <a:srgbClr val="4C4C4C"/>
                </a:solidFill>
              </a:rPr>
              <a:t>Taustaa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36659"/>
            <a:ext cx="8229600" cy="4651191"/>
          </a:xfrm>
        </p:spPr>
        <p:txBody>
          <a:bodyPr/>
          <a:lstStyle/>
          <a:p>
            <a:pPr marL="342900" lvl="1" indent="-342900">
              <a:buFontTx/>
              <a:buChar char="-"/>
            </a:pPr>
            <a:endParaRPr lang="fi-FI" sz="2400" dirty="0">
              <a:solidFill>
                <a:srgbClr val="4C4C4C"/>
              </a:solidFill>
            </a:endParaRPr>
          </a:p>
          <a:p>
            <a:pPr marL="342900" lvl="1" indent="-342900">
              <a:buFontTx/>
              <a:buChar char="-"/>
            </a:pPr>
            <a:r>
              <a:rPr lang="fi-FI" sz="2400" dirty="0">
                <a:solidFill>
                  <a:srgbClr val="4C4C4C"/>
                </a:solidFill>
              </a:rPr>
              <a:t>Suomen väestö ikääntyy ja samaan aikaan tavoitteena on kattaa lisääntyvä palveluntarve avohoidon palveluin.</a:t>
            </a:r>
          </a:p>
          <a:p>
            <a:pPr marL="342900" lvl="1" indent="-342900">
              <a:buFontTx/>
              <a:buChar char="-"/>
            </a:pPr>
            <a:r>
              <a:rPr lang="fi-FI" sz="2400" dirty="0">
                <a:solidFill>
                  <a:srgbClr val="4C4C4C"/>
                </a:solidFill>
              </a:rPr>
              <a:t>Monisairaita sekä monilääkittyjä asiakkaita on avohoidossa yhä enemmän ja heitä hoidetaan niukoin resurssein.</a:t>
            </a:r>
          </a:p>
          <a:p>
            <a:pPr marL="342900" lvl="1" indent="-342900">
              <a:buFontTx/>
              <a:buChar char="-"/>
            </a:pPr>
            <a:r>
              <a:rPr lang="fi-FI" sz="2400" b="1" dirty="0">
                <a:solidFill>
                  <a:schemeClr val="accent1"/>
                </a:solidFill>
              </a:rPr>
              <a:t>Lääkityspoikkeamat ovat yleisin yksittäinen potilasturvallisuutta vaarantava tekijä </a:t>
            </a:r>
            <a:br>
              <a:rPr lang="fi-FI" sz="2400" b="1" dirty="0">
                <a:solidFill>
                  <a:schemeClr val="accent1"/>
                </a:solidFill>
              </a:rPr>
            </a:br>
            <a:r>
              <a:rPr lang="fi-FI" sz="2400" dirty="0">
                <a:solidFill>
                  <a:srgbClr val="4C4C4C"/>
                </a:solidFill>
              </a:rPr>
              <a:t>(</a:t>
            </a:r>
            <a:r>
              <a:rPr lang="fi-FI" sz="2400" dirty="0" err="1">
                <a:solidFill>
                  <a:srgbClr val="4C4C4C"/>
                </a:solidFill>
              </a:rPr>
              <a:t>Council</a:t>
            </a:r>
            <a:r>
              <a:rPr lang="fi-FI" sz="2400" dirty="0">
                <a:solidFill>
                  <a:srgbClr val="4C4C4C"/>
                </a:solidFill>
              </a:rPr>
              <a:t> of Europe 2009).</a:t>
            </a:r>
          </a:p>
          <a:p>
            <a:pPr marL="342900" lvl="1" indent="-342900">
              <a:buFontTx/>
              <a:buChar char="-"/>
            </a:pPr>
            <a:r>
              <a:rPr lang="fi-FI" sz="2400" dirty="0">
                <a:solidFill>
                  <a:srgbClr val="4C4C4C"/>
                </a:solidFill>
              </a:rPr>
              <a:t>Erityinen riskiryhmä lääkityspoikkeamille ovat iäkkäät ja monilääkityt asiakkaat (Linden-Lahti ym. 2009).</a:t>
            </a:r>
          </a:p>
          <a:p>
            <a:pPr marL="342900" lvl="1" indent="-342900">
              <a:buFontTx/>
              <a:buChar char="-"/>
            </a:pPr>
            <a:r>
              <a:rPr lang="fi-FI" sz="2400" dirty="0">
                <a:solidFill>
                  <a:srgbClr val="4C4C4C"/>
                </a:solidFill>
              </a:rPr>
              <a:t>Lääkehoidon turvallisuuteen liittyviä ongelmia esiintyy lääkehoitoprosessin kaikissa vaiheissa aina lääkkeen määräämisestä lääkehoidon seurantaan saakka.</a:t>
            </a:r>
          </a:p>
          <a:p>
            <a:pPr marL="342900" lvl="1" indent="-342900">
              <a:buFontTx/>
              <a:buChar char="-"/>
            </a:pPr>
            <a:endParaRPr lang="fi-FI" sz="2400" dirty="0">
              <a:solidFill>
                <a:srgbClr val="4C4C4C"/>
              </a:solidFill>
            </a:endParaRPr>
          </a:p>
          <a:p>
            <a:pPr marL="342900" lvl="1" indent="-342900">
              <a:buFontTx/>
              <a:buChar char="-"/>
            </a:pPr>
            <a:endParaRPr lang="fi-FI" sz="2400" dirty="0">
              <a:solidFill>
                <a:srgbClr val="4C4C4C"/>
              </a:solidFill>
            </a:endParaRPr>
          </a:p>
          <a:p>
            <a:pPr marL="0" lvl="1" indent="0">
              <a:buNone/>
            </a:pPr>
            <a:endParaRPr lang="fi-FI" sz="1400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8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60708"/>
            <a:ext cx="8557404" cy="1143000"/>
          </a:xfrm>
        </p:spPr>
        <p:txBody>
          <a:bodyPr/>
          <a:lstStyle/>
          <a:p>
            <a:r>
              <a:rPr lang="fi-FI" dirty="0" smtClean="0">
                <a:solidFill>
                  <a:srgbClr val="4C4C4C"/>
                </a:solidFill>
              </a:rPr>
              <a:t>Lääkehoitoprosessi</a:t>
            </a:r>
            <a:endParaRPr lang="fi-FI" dirty="0">
              <a:solidFill>
                <a:srgbClr val="4C4C4C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36659"/>
            <a:ext cx="8229600" cy="4651191"/>
          </a:xfrm>
        </p:spPr>
        <p:txBody>
          <a:bodyPr/>
          <a:lstStyle/>
          <a:p>
            <a:pPr marL="342900" lvl="1" indent="-342900">
              <a:buFontTx/>
              <a:buChar char="-"/>
            </a:pPr>
            <a:r>
              <a:rPr lang="fi-FI" sz="2800" dirty="0" smtClean="0">
                <a:solidFill>
                  <a:srgbClr val="4C4C4C"/>
                </a:solidFill>
              </a:rPr>
              <a:t>Lääkehoitoprosessi </a:t>
            </a:r>
            <a:r>
              <a:rPr lang="fi-FI" sz="2800" dirty="0">
                <a:solidFill>
                  <a:srgbClr val="4C4C4C"/>
                </a:solidFill>
              </a:rPr>
              <a:t>on toimintaketju, johon kuuluvat lääkehoidon tarpeen arviointi, lääkkeen valinta </a:t>
            </a:r>
            <a:r>
              <a:rPr lang="fi-FI" sz="2800" dirty="0" smtClean="0">
                <a:solidFill>
                  <a:srgbClr val="4C4C4C"/>
                </a:solidFill>
              </a:rPr>
              <a:t>ja määrääminen</a:t>
            </a:r>
            <a:r>
              <a:rPr lang="fi-FI" sz="2800" dirty="0">
                <a:solidFill>
                  <a:srgbClr val="4C4C4C"/>
                </a:solidFill>
              </a:rPr>
              <a:t>, lääkkeen toimittaminen, annostelu ja antaminen, potilaan osallistaminen lääkehoitoon</a:t>
            </a:r>
            <a:r>
              <a:rPr lang="fi-FI" sz="2800" dirty="0" smtClean="0">
                <a:solidFill>
                  <a:srgbClr val="4C4C4C"/>
                </a:solidFill>
              </a:rPr>
              <a:t>, motivointi </a:t>
            </a:r>
            <a:r>
              <a:rPr lang="fi-FI" sz="2800" dirty="0">
                <a:solidFill>
                  <a:srgbClr val="4C4C4C"/>
                </a:solidFill>
              </a:rPr>
              <a:t>ja neuvonta, hoidon seurannan järjestäminen, tuloksen arviointi sekä tiedonkulun </a:t>
            </a:r>
            <a:r>
              <a:rPr lang="fi-FI" sz="2800" dirty="0" smtClean="0">
                <a:solidFill>
                  <a:srgbClr val="4C4C4C"/>
                </a:solidFill>
              </a:rPr>
              <a:t>varmistaminen potilaalle </a:t>
            </a:r>
            <a:r>
              <a:rPr lang="fi-FI" sz="2800" dirty="0">
                <a:solidFill>
                  <a:srgbClr val="4C4C4C"/>
                </a:solidFill>
              </a:rPr>
              <a:t>ja tämän hoitoon osallistuville organisaatioille ja henkilöille. Asiakassuunnitelman </a:t>
            </a:r>
            <a:r>
              <a:rPr lang="fi-FI" sz="2800" dirty="0" smtClean="0">
                <a:solidFill>
                  <a:srgbClr val="4C4C4C"/>
                </a:solidFill>
              </a:rPr>
              <a:t>päivittäminen lääkehoidon </a:t>
            </a:r>
            <a:r>
              <a:rPr lang="fi-FI" sz="2800" dirty="0">
                <a:solidFill>
                  <a:srgbClr val="4C4C4C"/>
                </a:solidFill>
              </a:rPr>
              <a:t>kokonaisuuden, tavoitteiden ja seurannan näkökulmasta sekä lääkitystiedon </a:t>
            </a:r>
            <a:r>
              <a:rPr lang="fi-FI" sz="2800" dirty="0" smtClean="0">
                <a:solidFill>
                  <a:srgbClr val="4C4C4C"/>
                </a:solidFill>
              </a:rPr>
              <a:t>ajantasaistaminen ovat </a:t>
            </a:r>
            <a:r>
              <a:rPr lang="fi-FI" sz="2800" dirty="0">
                <a:solidFill>
                  <a:srgbClr val="4C4C4C"/>
                </a:solidFill>
              </a:rPr>
              <a:t>osa lääkehoitoprosessia (STM 2018).</a:t>
            </a:r>
          </a:p>
          <a:p>
            <a:pPr marL="342900" lvl="1" indent="-342900">
              <a:buFontTx/>
              <a:buChar char="-"/>
            </a:pPr>
            <a:endParaRPr lang="fi-FI" sz="2400" dirty="0">
              <a:solidFill>
                <a:srgbClr val="4C4C4C"/>
              </a:solidFill>
            </a:endParaRPr>
          </a:p>
          <a:p>
            <a:pPr marL="0" lvl="1" indent="0">
              <a:buNone/>
            </a:pPr>
            <a:endParaRPr lang="fi-FI" sz="1400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0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60708"/>
            <a:ext cx="8557404" cy="1143000"/>
          </a:xfrm>
        </p:spPr>
        <p:txBody>
          <a:bodyPr/>
          <a:lstStyle/>
          <a:p>
            <a:r>
              <a:rPr lang="fi-FI" dirty="0"/>
              <a:t>Lääkehoitoprosessin </a:t>
            </a:r>
            <a:br>
              <a:rPr lang="fi-FI" dirty="0"/>
            </a:br>
            <a:r>
              <a:rPr lang="fi-FI" dirty="0"/>
              <a:t>turvallisuuden varmistaminen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36659"/>
            <a:ext cx="8229600" cy="4651191"/>
          </a:xfrm>
        </p:spPr>
        <p:txBody>
          <a:bodyPr/>
          <a:lstStyle/>
          <a:p>
            <a:pPr marL="0" indent="0">
              <a:buNone/>
            </a:pPr>
            <a:endParaRPr lang="fi-FI" sz="2800" dirty="0">
              <a:solidFill>
                <a:srgbClr val="4C4C4C"/>
              </a:solidFill>
            </a:endParaRPr>
          </a:p>
          <a:p>
            <a:pPr marL="0" indent="0">
              <a:buNone/>
            </a:pPr>
            <a:r>
              <a:rPr lang="fi-FI" sz="2800" dirty="0">
                <a:solidFill>
                  <a:srgbClr val="4C4C4C"/>
                </a:solidFill>
              </a:rPr>
              <a:t>Nykyiset velvoitteet</a:t>
            </a:r>
          </a:p>
          <a:p>
            <a:pPr>
              <a:buFontTx/>
              <a:buChar char="-"/>
            </a:pPr>
            <a:r>
              <a:rPr lang="fi-FI" sz="2800" dirty="0">
                <a:solidFill>
                  <a:srgbClr val="4C4C4C"/>
                </a:solidFill>
              </a:rPr>
              <a:t>Sairaala-apteekit ovat velvoitettuja tarkastamaan säännöllisesti lääkkeitä vastaanottavia laitoshoidon yksiköitä (THL 2016). </a:t>
            </a:r>
          </a:p>
          <a:p>
            <a:pPr>
              <a:buFontTx/>
              <a:buChar char="-"/>
            </a:pPr>
            <a:r>
              <a:rPr lang="fi-FI" sz="2800" dirty="0">
                <a:solidFill>
                  <a:srgbClr val="4C4C4C"/>
                </a:solidFill>
              </a:rPr>
              <a:t>Turvallinen lääkehoito -opas suosittaa laajentamaan tarkastuksia käsittelemään enemmän myös lääkehoitoprosessia ja sen turvallisuuden varmistamista (THL 2016).</a:t>
            </a:r>
          </a:p>
          <a:p>
            <a:pPr>
              <a:buFontTx/>
              <a:buChar char="-"/>
            </a:pPr>
            <a:r>
              <a:rPr lang="fi-FI" sz="2800" b="1" dirty="0">
                <a:solidFill>
                  <a:schemeClr val="accent1"/>
                </a:solidFill>
              </a:rPr>
              <a:t>Avohoidon yksiköillä vastaavaa tarkastuttamisvelvollisuutta ei tällä hetkellä ole.</a:t>
            </a:r>
          </a:p>
          <a:p>
            <a:pPr marL="0" indent="0">
              <a:buNone/>
            </a:pPr>
            <a:endParaRPr lang="fi-FI" sz="2800" b="1" i="1" dirty="0">
              <a:solidFill>
                <a:schemeClr val="accent1"/>
              </a:solidFill>
            </a:endParaRPr>
          </a:p>
          <a:p>
            <a:pPr marL="0" lvl="1" indent="0">
              <a:buNone/>
            </a:pPr>
            <a:endParaRPr lang="fi-FI" sz="2600" b="1" dirty="0">
              <a:solidFill>
                <a:schemeClr val="accent1"/>
              </a:solidFill>
            </a:endParaRPr>
          </a:p>
          <a:p>
            <a:pPr marL="0" lvl="1" indent="0">
              <a:buNone/>
            </a:pPr>
            <a:endParaRPr lang="fi-FI" sz="1400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9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60708"/>
            <a:ext cx="8557404" cy="1143000"/>
          </a:xfrm>
        </p:spPr>
        <p:txBody>
          <a:bodyPr/>
          <a:lstStyle/>
          <a:p>
            <a:r>
              <a:rPr lang="fi-FI" dirty="0"/>
              <a:t>Lääkehoitoprosessin </a:t>
            </a:r>
            <a:br>
              <a:rPr lang="fi-FI" dirty="0"/>
            </a:br>
            <a:r>
              <a:rPr lang="fi-FI" dirty="0"/>
              <a:t>turvallisuuden varmistaminen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36659"/>
            <a:ext cx="8229600" cy="4651191"/>
          </a:xfrm>
        </p:spPr>
        <p:txBody>
          <a:bodyPr/>
          <a:lstStyle/>
          <a:p>
            <a:pPr>
              <a:buFontTx/>
              <a:buChar char="-"/>
            </a:pPr>
            <a:endParaRPr lang="fi-FI" sz="2800" b="1" dirty="0" smtClean="0">
              <a:solidFill>
                <a:srgbClr val="4C4C4C"/>
              </a:solidFill>
            </a:endParaRPr>
          </a:p>
          <a:p>
            <a:pPr>
              <a:buFontTx/>
              <a:buChar char="-"/>
            </a:pPr>
            <a:r>
              <a:rPr lang="fi-FI" sz="2800" dirty="0" smtClean="0">
                <a:solidFill>
                  <a:srgbClr val="4C4C4C"/>
                </a:solidFill>
              </a:rPr>
              <a:t>STM </a:t>
            </a:r>
            <a:r>
              <a:rPr lang="fi-FI" sz="2800" dirty="0">
                <a:solidFill>
                  <a:srgbClr val="4C4C4C"/>
                </a:solidFill>
              </a:rPr>
              <a:t>on linjannut seuraavasti</a:t>
            </a:r>
          </a:p>
          <a:p>
            <a:pPr lvl="1">
              <a:buFontTx/>
              <a:buChar char="-"/>
            </a:pPr>
            <a:r>
              <a:rPr lang="fi-FI" sz="2400" b="1" i="1" dirty="0">
                <a:solidFill>
                  <a:schemeClr val="accent1"/>
                </a:solidFill>
              </a:rPr>
              <a:t>”Asumispalveluiden ja kotihoidon lääkehoitoprosessin ja –käytäntöjen turvallisuutta tulee säännöllisesti varmistaa vähintään vastaavalla tavalla kuin laitoshoidossa.” *</a:t>
            </a:r>
            <a:endParaRPr lang="fi-FI" sz="2400" i="1" dirty="0">
              <a:solidFill>
                <a:srgbClr val="4C4C4C"/>
              </a:solidFill>
            </a:endParaRPr>
          </a:p>
          <a:p>
            <a:pPr lvl="1">
              <a:buFontTx/>
              <a:buChar char="-"/>
            </a:pPr>
            <a:r>
              <a:rPr lang="fi-FI" sz="2400" i="1" dirty="0">
                <a:solidFill>
                  <a:srgbClr val="4C4C4C"/>
                </a:solidFill>
              </a:rPr>
              <a:t>”</a:t>
            </a:r>
            <a:r>
              <a:rPr lang="fi-FI" sz="2400" i="1" dirty="0" err="1">
                <a:solidFill>
                  <a:srgbClr val="4C4C4C"/>
                </a:solidFill>
              </a:rPr>
              <a:t>Sosiaali</a:t>
            </a:r>
            <a:r>
              <a:rPr lang="fi-FI" sz="2400" i="1" dirty="0">
                <a:solidFill>
                  <a:srgbClr val="4C4C4C"/>
                </a:solidFill>
              </a:rPr>
              <a:t>- ja terveydenhuollon palveluyksiköiden johto vastaa omavalvontaan kuuluvista lääkitysturvallisuusauditoinneista.”* </a:t>
            </a:r>
            <a:endParaRPr lang="fi-FI" sz="2400" i="1" dirty="0" smtClean="0">
              <a:solidFill>
                <a:srgbClr val="4C4C4C"/>
              </a:solidFill>
            </a:endParaRPr>
          </a:p>
          <a:p>
            <a:pPr marL="342900" lvl="1" indent="-342900">
              <a:buFontTx/>
              <a:buChar char="-"/>
            </a:pPr>
            <a:r>
              <a:rPr lang="fi-FI" sz="2800" dirty="0" smtClean="0">
                <a:solidFill>
                  <a:srgbClr val="4C4C4C"/>
                </a:solidFill>
              </a:rPr>
              <a:t>Auditointeihin </a:t>
            </a:r>
            <a:r>
              <a:rPr lang="fi-FI" sz="2800" dirty="0">
                <a:solidFill>
                  <a:srgbClr val="4C4C4C"/>
                </a:solidFill>
              </a:rPr>
              <a:t>tarvitaan riittävää lääkehoidon riskien ja lääkityspoikkeamien hallinnan osaamista, jota apteekki voi tarjota</a:t>
            </a:r>
            <a:r>
              <a:rPr lang="fi-FI" sz="2800" dirty="0" smtClean="0">
                <a:solidFill>
                  <a:srgbClr val="4C4C4C"/>
                </a:solidFill>
              </a:rPr>
              <a:t>.</a:t>
            </a:r>
          </a:p>
          <a:p>
            <a:pPr marL="0" lvl="1" indent="0">
              <a:buNone/>
            </a:pPr>
            <a:endParaRPr lang="fi-FI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sz="1600" dirty="0"/>
              <a:t>*Rationaalisen lääkehoidon toimeenpano-ohjelma. Loppuraportti. </a:t>
            </a:r>
            <a:r>
              <a:rPr lang="fi-FI" sz="1600" dirty="0" err="1"/>
              <a:t>Sosiaali</a:t>
            </a:r>
            <a:r>
              <a:rPr lang="fi-FI" sz="1600" dirty="0"/>
              <a:t>- ja terveysministeriön raportteja ja muistioita 15/2018.</a:t>
            </a:r>
          </a:p>
          <a:p>
            <a:pPr marL="0" indent="0">
              <a:buNone/>
            </a:pPr>
            <a:endParaRPr lang="fi-FI" i="1" dirty="0">
              <a:solidFill>
                <a:srgbClr val="4C4C4C"/>
              </a:solidFill>
            </a:endParaRPr>
          </a:p>
          <a:p>
            <a:pPr marL="0" lvl="1" indent="0">
              <a:buNone/>
            </a:pPr>
            <a:endParaRPr lang="fi-FI" sz="2600" b="1" dirty="0">
              <a:solidFill>
                <a:schemeClr val="accent1"/>
              </a:solidFill>
            </a:endParaRPr>
          </a:p>
          <a:p>
            <a:pPr marL="0" lvl="1" indent="0">
              <a:buNone/>
            </a:pPr>
            <a:endParaRPr lang="fi-FI" sz="1400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2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5938"/>
            <a:ext cx="5058921" cy="4756039"/>
          </a:xfrm>
        </p:spPr>
        <p:txBody>
          <a:bodyPr/>
          <a:lstStyle/>
          <a:p>
            <a:pPr marL="257175" lvl="1" indent="-257175">
              <a:buFont typeface="Arial"/>
              <a:buChar char="-"/>
            </a:pPr>
            <a:endParaRPr lang="fi-FI" sz="2400" dirty="0">
              <a:solidFill>
                <a:srgbClr val="4C4C4C"/>
              </a:solidFill>
            </a:endParaRPr>
          </a:p>
          <a:p>
            <a:pPr marL="0" lvl="1" indent="0">
              <a:buNone/>
            </a:pPr>
            <a:r>
              <a:rPr lang="fi-FI" sz="2800" b="1" dirty="0">
                <a:solidFill>
                  <a:schemeClr val="accent1"/>
                </a:solidFill>
              </a:rPr>
              <a:t>Parantaa hoitoyksikön ja apteekin yhteisten asiakkaiden lääkehoidon turvallisuutta ja siten hoidon laatua</a:t>
            </a:r>
            <a:endParaRPr lang="fi-FI" sz="2800" dirty="0">
              <a:solidFill>
                <a:srgbClr val="4C4C4C"/>
              </a:solidFill>
            </a:endParaRPr>
          </a:p>
          <a:p>
            <a:pPr marL="257175" lvl="1" indent="-257175">
              <a:buFont typeface="Arial"/>
              <a:buChar char="-"/>
            </a:pPr>
            <a:r>
              <a:rPr lang="fi-FI" sz="2400" dirty="0">
                <a:solidFill>
                  <a:srgbClr val="4C4C4C"/>
                </a:solidFill>
              </a:rPr>
              <a:t>Tunnistetaan hoitoyksikön henkilökunnan kanssa yhteistyössä lääkehoitoprosessin riskikohtia ja kehitetään toimintamalleja ja käytäntöjä turvallisemmiksi.</a:t>
            </a:r>
          </a:p>
          <a:p>
            <a:pPr marL="257175" lvl="1" indent="-257175">
              <a:buFont typeface="Arial"/>
              <a:buChar char="-"/>
            </a:pPr>
            <a:endParaRPr lang="fi-FI" sz="2400" dirty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fi-FI" sz="2400" i="1" dirty="0">
                <a:solidFill>
                  <a:srgbClr val="4C4C4C"/>
                </a:solidFill>
              </a:rPr>
              <a:t>Turvalliset, </a:t>
            </a:r>
            <a:r>
              <a:rPr lang="fi-FI" sz="2400" i="1" dirty="0" err="1">
                <a:solidFill>
                  <a:srgbClr val="4C4C4C"/>
                </a:solidFill>
              </a:rPr>
              <a:t>vastuutetut</a:t>
            </a:r>
            <a:r>
              <a:rPr lang="fi-FI" sz="2400" i="1" dirty="0">
                <a:solidFill>
                  <a:srgbClr val="4C4C4C"/>
                </a:solidFill>
              </a:rPr>
              <a:t> ja ohjeistetut prosessit parantavat lääkitysturvallisuutta ja helpottavat työntekoa.</a:t>
            </a:r>
          </a:p>
          <a:p>
            <a:pPr marL="0" lvl="1" indent="0">
              <a:buNone/>
            </a:pPr>
            <a:endParaRPr lang="fi-FI" sz="2400" dirty="0">
              <a:solidFill>
                <a:srgbClr val="4C4C4C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54086-8773-CD4D-A362-6E34D2C6FA63}" type="datetime1">
              <a:rPr lang="fi-FI" smtClean="0"/>
              <a:t>23.8.2018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Esittäjän 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915E-4F53-674C-9EA5-6D6801859F28}" type="slidenum">
              <a:rPr lang="fi-FI" smtClean="0"/>
              <a:t>7</a:t>
            </a:fld>
            <a:endParaRPr lang="fi-FI"/>
          </a:p>
        </p:txBody>
      </p:sp>
      <p:pic>
        <p:nvPicPr>
          <p:cNvPr id="7" name="Sisällön paikkamerkki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08" y="1615073"/>
            <a:ext cx="2964092" cy="4057770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457200" y="579693"/>
            <a:ext cx="8229600" cy="857250"/>
          </a:xfrm>
        </p:spPr>
        <p:txBody>
          <a:bodyPr/>
          <a:lstStyle/>
          <a:p>
            <a:r>
              <a:rPr lang="fi-FI" sz="4500" dirty="0">
                <a:solidFill>
                  <a:schemeClr val="tx1"/>
                </a:solidFill>
              </a:rPr>
              <a:t>Turvallisen lääkehoidon tuki - palvelun tavoite</a:t>
            </a:r>
            <a:endParaRPr lang="fi-FI" sz="4500" dirty="0"/>
          </a:p>
        </p:txBody>
      </p:sp>
    </p:spTree>
    <p:extLst>
      <p:ext uri="{BB962C8B-B14F-4D97-AF65-F5344CB8AC3E}">
        <p14:creationId xmlns:p14="http://schemas.microsoft.com/office/powerpoint/2010/main" val="2293323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500" dirty="0">
                <a:solidFill>
                  <a:schemeClr val="tx1"/>
                </a:solidFill>
              </a:rPr>
              <a:t>Palvelun kuvaus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58312" y="1603708"/>
            <a:ext cx="8446655" cy="4030196"/>
          </a:xfrm>
        </p:spPr>
        <p:txBody>
          <a:bodyPr/>
          <a:lstStyle/>
          <a:p>
            <a:pPr marL="342900" lvl="1" indent="-342900"/>
            <a:r>
              <a:rPr lang="fi-FI" sz="2800" b="1" dirty="0">
                <a:solidFill>
                  <a:srgbClr val="4C4C4C"/>
                </a:solidFill>
              </a:rPr>
              <a:t>Kohderyhmä</a:t>
            </a:r>
            <a:r>
              <a:rPr lang="fi-FI" sz="2800" dirty="0">
                <a:solidFill>
                  <a:srgbClr val="4C4C4C"/>
                </a:solidFill>
              </a:rPr>
              <a:t>: Kotihoidon ja palveluasumisen yksiköt, joihin apteekki toimittaa lääkkeet</a:t>
            </a:r>
          </a:p>
          <a:p>
            <a:pPr marL="342900" lvl="1" indent="-342900"/>
            <a:endParaRPr lang="fi-FI" sz="2800" dirty="0">
              <a:solidFill>
                <a:srgbClr val="4C4C4C"/>
              </a:solidFill>
            </a:endParaRPr>
          </a:p>
          <a:p>
            <a:pPr marL="342900" lvl="1" indent="-342900"/>
            <a:r>
              <a:rPr lang="fi-FI" sz="2800" dirty="0">
                <a:solidFill>
                  <a:srgbClr val="4C4C4C"/>
                </a:solidFill>
              </a:rPr>
              <a:t>Palvelu perustuu neljään </a:t>
            </a:r>
            <a:r>
              <a:rPr lang="fi-FI" sz="2800" b="1" dirty="0">
                <a:solidFill>
                  <a:srgbClr val="4C4C4C"/>
                </a:solidFill>
              </a:rPr>
              <a:t>riskienhallintatyökaluun</a:t>
            </a:r>
            <a:endParaRPr lang="fi-FI" sz="2800" dirty="0">
              <a:solidFill>
                <a:srgbClr val="4C4C4C"/>
              </a:solidFill>
            </a:endParaRPr>
          </a:p>
          <a:p>
            <a:pPr lvl="1">
              <a:buAutoNum type="arabicPeriod"/>
            </a:pPr>
            <a:r>
              <a:rPr lang="fi-FI" sz="2400" b="1" dirty="0">
                <a:solidFill>
                  <a:schemeClr val="accent1"/>
                </a:solidFill>
              </a:rPr>
              <a:t>Turvallinen koneellinen annosjakelu</a:t>
            </a:r>
            <a:endParaRPr lang="fi-FI" sz="2400" b="1" i="1" dirty="0">
              <a:solidFill>
                <a:schemeClr val="accent1"/>
              </a:solidFill>
            </a:endParaRPr>
          </a:p>
          <a:p>
            <a:pPr lvl="1">
              <a:buAutoNum type="arabicPeriod"/>
            </a:pPr>
            <a:r>
              <a:rPr lang="fi-FI" sz="2400" b="1" dirty="0">
                <a:solidFill>
                  <a:schemeClr val="accent1"/>
                </a:solidFill>
              </a:rPr>
              <a:t>Lääkekaapin tarkastus ja turvallinen lääkelogistiikka</a:t>
            </a:r>
          </a:p>
          <a:p>
            <a:pPr lvl="1">
              <a:buAutoNum type="arabicPeriod"/>
            </a:pPr>
            <a:r>
              <a:rPr lang="fi-FI" sz="2400" b="1" dirty="0">
                <a:solidFill>
                  <a:schemeClr val="accent1"/>
                </a:solidFill>
              </a:rPr>
              <a:t>Turvallisen lääkehoidon </a:t>
            </a:r>
            <a:r>
              <a:rPr lang="fi-FI" sz="2400" b="1" dirty="0" smtClean="0">
                <a:solidFill>
                  <a:schemeClr val="accent1"/>
                </a:solidFill>
              </a:rPr>
              <a:t>toteutuminen</a:t>
            </a:r>
            <a:endParaRPr lang="fi-FI" sz="2400" b="1" dirty="0">
              <a:solidFill>
                <a:schemeClr val="accent1"/>
              </a:solidFill>
            </a:endParaRPr>
          </a:p>
          <a:p>
            <a:pPr lvl="1">
              <a:buAutoNum type="arabicPeriod"/>
            </a:pPr>
            <a:r>
              <a:rPr lang="fi-FI" sz="2400" b="1" dirty="0">
                <a:solidFill>
                  <a:schemeClr val="accent1"/>
                </a:solidFill>
              </a:rPr>
              <a:t>Turvallisen lääkehoidon edellytykset</a:t>
            </a:r>
          </a:p>
          <a:p>
            <a:pPr marL="457200" lvl="1" indent="0">
              <a:buNone/>
            </a:pPr>
            <a:endParaRPr lang="fi-FI" sz="2400" b="1" dirty="0">
              <a:solidFill>
                <a:schemeClr val="accent1"/>
              </a:solidFill>
            </a:endParaRPr>
          </a:p>
          <a:p>
            <a:pPr marL="342900" lvl="1" indent="-342900"/>
            <a:r>
              <a:rPr lang="fi-FI" sz="2800" b="1" dirty="0" smtClean="0">
                <a:solidFill>
                  <a:srgbClr val="4C4C4C"/>
                </a:solidFill>
              </a:rPr>
              <a:t>Lääkehoitoprosessin kokonaisuuden </a:t>
            </a:r>
            <a:r>
              <a:rPr lang="fi-FI" sz="2800" b="1" dirty="0">
                <a:solidFill>
                  <a:srgbClr val="4C4C4C"/>
                </a:solidFill>
              </a:rPr>
              <a:t>arvioiminen edellyttää kaikkien näiden osa-alueiden </a:t>
            </a:r>
            <a:r>
              <a:rPr lang="fi-FI" sz="2800" b="1" dirty="0" smtClean="0">
                <a:solidFill>
                  <a:srgbClr val="4C4C4C"/>
                </a:solidFill>
              </a:rPr>
              <a:t>arviointia</a:t>
            </a:r>
            <a:r>
              <a:rPr lang="fi-FI" sz="2800" b="1" dirty="0">
                <a:solidFill>
                  <a:srgbClr val="4C4C4C"/>
                </a:solidFill>
              </a:rPr>
              <a:t>!</a:t>
            </a:r>
          </a:p>
          <a:p>
            <a:pPr marL="342900" lvl="1" indent="-342900"/>
            <a:endParaRPr lang="fi-FI" sz="2400" b="1" dirty="0">
              <a:solidFill>
                <a:srgbClr val="4C4C4C"/>
              </a:solidFill>
            </a:endParaRPr>
          </a:p>
          <a:p>
            <a:pPr marL="457200" lvl="1" indent="0">
              <a:buNone/>
            </a:pPr>
            <a:endParaRPr lang="fi-FI" dirty="0">
              <a:solidFill>
                <a:srgbClr val="4C4C4C"/>
              </a:solidFill>
            </a:endParaRPr>
          </a:p>
          <a:p>
            <a:pPr marL="0" indent="0">
              <a:buNone/>
            </a:pPr>
            <a:endParaRPr lang="fi-FI" sz="2100" dirty="0">
              <a:solidFill>
                <a:schemeClr val="tx1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ACD93C17-53CC-FD43-8157-A84453539BAA}" type="datetime1">
              <a:rPr lang="fi-FI" b="0">
                <a:solidFill>
                  <a:srgbClr val="262626">
                    <a:tint val="75000"/>
                  </a:srgbClr>
                </a:solidFill>
                <a:latin typeface="Calibri"/>
              </a:rPr>
              <a:pPr defTabSz="257175"/>
              <a:t>23.8.2018</a:t>
            </a:fld>
            <a:endParaRPr lang="fi-FI" b="0">
              <a:solidFill>
                <a:srgbClr val="262626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r>
              <a:rPr lang="fi-FI" dirty="0">
                <a:solidFill>
                  <a:srgbClr val="B5AFA8"/>
                </a:solidFill>
                <a:latin typeface="Calibri"/>
              </a:rPr>
              <a:t>Esittäjän 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0706915E-4F53-674C-9EA5-6D6801859F28}" type="slidenum">
              <a:rPr lang="fi-FI">
                <a:solidFill>
                  <a:srgbClr val="B5AFA8"/>
                </a:solidFill>
                <a:latin typeface="Calibri"/>
              </a:rPr>
              <a:pPr defTabSz="257175"/>
              <a:t>8</a:t>
            </a:fld>
            <a:endParaRPr lang="fi-FI" dirty="0">
              <a:solidFill>
                <a:srgbClr val="B5AFA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854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Palvelun </a:t>
            </a:r>
            <a:r>
              <a:rPr lang="fi-FI" dirty="0" smtClean="0"/>
              <a:t>toteuttaminen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1076"/>
            <a:ext cx="8229600" cy="4030196"/>
          </a:xfrm>
        </p:spPr>
        <p:txBody>
          <a:bodyPr/>
          <a:lstStyle/>
          <a:p>
            <a:pPr marL="342900" lvl="1" indent="-342900"/>
            <a:r>
              <a:rPr lang="fi-FI" sz="2800" dirty="0">
                <a:solidFill>
                  <a:srgbClr val="4C4C4C"/>
                </a:solidFill>
              </a:rPr>
              <a:t>Lääkehoitoprosessin </a:t>
            </a:r>
            <a:r>
              <a:rPr lang="fi-FI" sz="2800" b="1" dirty="0">
                <a:solidFill>
                  <a:schemeClr val="accent1"/>
                </a:solidFill>
              </a:rPr>
              <a:t>moniammatillinen arviointitilaisuus </a:t>
            </a:r>
            <a:r>
              <a:rPr lang="fi-FI" sz="2800" dirty="0">
                <a:solidFill>
                  <a:srgbClr val="4C4C4C"/>
                </a:solidFill>
              </a:rPr>
              <a:t>riskienhallintatyökalujen avulla</a:t>
            </a:r>
          </a:p>
          <a:p>
            <a:pPr marL="742950" lvl="2" indent="-342900"/>
            <a:r>
              <a:rPr lang="fi-FI" sz="2200" dirty="0">
                <a:solidFill>
                  <a:srgbClr val="4C4C4C"/>
                </a:solidFill>
              </a:rPr>
              <a:t>Määritetään kehittämiskohteet tärkeysjärjestyksessä</a:t>
            </a:r>
          </a:p>
          <a:p>
            <a:pPr marL="742950" lvl="2" indent="-342900"/>
            <a:r>
              <a:rPr lang="fi-FI" sz="2200" dirty="0">
                <a:solidFill>
                  <a:srgbClr val="4C4C4C"/>
                </a:solidFill>
              </a:rPr>
              <a:t>Suunnitellaan kehittämistoimenpiteitä</a:t>
            </a:r>
          </a:p>
          <a:p>
            <a:pPr marL="742950" lvl="2" indent="-342900"/>
            <a:r>
              <a:rPr lang="fi-FI" sz="2200" dirty="0">
                <a:solidFill>
                  <a:srgbClr val="4C4C4C"/>
                </a:solidFill>
              </a:rPr>
              <a:t>Nimetään vastuutahot</a:t>
            </a:r>
            <a:br>
              <a:rPr lang="fi-FI" sz="2200" dirty="0">
                <a:solidFill>
                  <a:srgbClr val="4C4C4C"/>
                </a:solidFill>
              </a:rPr>
            </a:br>
            <a:r>
              <a:rPr lang="fi-FI" sz="2800" dirty="0">
                <a:solidFill>
                  <a:srgbClr val="4C4C4C"/>
                </a:solidFill>
              </a:rPr>
              <a:t> </a:t>
            </a:r>
          </a:p>
          <a:p>
            <a:pPr marL="342900" lvl="1" indent="-342900"/>
            <a:r>
              <a:rPr lang="fi-FI" sz="2800" dirty="0">
                <a:solidFill>
                  <a:srgbClr val="4C4C4C"/>
                </a:solidFill>
              </a:rPr>
              <a:t>Palvelu toteutetaan yksi osa-alue (riskienhallintatyökalu) kerrallaan</a:t>
            </a:r>
          </a:p>
          <a:p>
            <a:pPr marL="742950" lvl="2" indent="-342900"/>
            <a:r>
              <a:rPr lang="fi-FI" sz="2200" dirty="0">
                <a:solidFill>
                  <a:srgbClr val="4C4C4C"/>
                </a:solidFill>
              </a:rPr>
              <a:t>Käytännön resurssien järjestäminen helpompaa</a:t>
            </a:r>
          </a:p>
          <a:p>
            <a:pPr marL="742950" lvl="2" indent="-342900"/>
            <a:r>
              <a:rPr lang="fi-FI" sz="2200" dirty="0">
                <a:solidFill>
                  <a:srgbClr val="4C4C4C"/>
                </a:solidFill>
              </a:rPr>
              <a:t>Kehittämistoimenpiteiden toteuttaminen helpompaa</a:t>
            </a:r>
          </a:p>
          <a:p>
            <a:pPr marL="400050" lvl="2" indent="0">
              <a:buNone/>
            </a:pPr>
            <a:endParaRPr lang="fi-FI" sz="2200" dirty="0">
              <a:solidFill>
                <a:srgbClr val="4C4C4C"/>
              </a:solidFill>
            </a:endParaRPr>
          </a:p>
          <a:p>
            <a:pPr marL="342900" lvl="1" indent="-342900"/>
            <a:r>
              <a:rPr lang="fi-FI" sz="2800" dirty="0">
                <a:solidFill>
                  <a:srgbClr val="4C4C4C"/>
                </a:solidFill>
              </a:rPr>
              <a:t>Palveluun sisältyy </a:t>
            </a:r>
            <a:r>
              <a:rPr lang="fi-FI" sz="2800" b="1" dirty="0">
                <a:solidFill>
                  <a:schemeClr val="accent1"/>
                </a:solidFill>
              </a:rPr>
              <a:t>seurantatapaaminen</a:t>
            </a:r>
          </a:p>
          <a:p>
            <a:pPr marL="742950" lvl="2" indent="-342900"/>
            <a:r>
              <a:rPr lang="fi-FI" sz="2200" dirty="0">
                <a:solidFill>
                  <a:srgbClr val="4C4C4C"/>
                </a:solidFill>
              </a:rPr>
              <a:t>Kehittämistoimenpiteistä vastaavat henkilö(t) ja apteekin edustaja keskustelevat toimenpiteiden toteutumisesta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5E7B-1D51-43E5-901E-B5955FE326D6}" type="datetime1">
              <a:rPr lang="fi-FI" smtClean="0"/>
              <a:t>23.8.2018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915E-4F53-674C-9EA5-6D6801859F28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6585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3">
      <a:dk1>
        <a:srgbClr val="262626"/>
      </a:dk1>
      <a:lt1>
        <a:srgbClr val="FFFFFF"/>
      </a:lt1>
      <a:dk2>
        <a:srgbClr val="4C4C4C"/>
      </a:dk2>
      <a:lt2>
        <a:srgbClr val="E6E6E6"/>
      </a:lt2>
      <a:accent1>
        <a:srgbClr val="2EB135"/>
      </a:accent1>
      <a:accent2>
        <a:srgbClr val="FFC8B4"/>
      </a:accent2>
      <a:accent3>
        <a:srgbClr val="145F32"/>
      </a:accent3>
      <a:accent4>
        <a:srgbClr val="B5AFA8"/>
      </a:accent4>
      <a:accent5>
        <a:srgbClr val="826146"/>
      </a:accent5>
      <a:accent6>
        <a:srgbClr val="FFEB9E"/>
      </a:accent6>
      <a:hlink>
        <a:srgbClr val="000000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alkun dokumentti" ma:contentTypeID="0x0101007D031451D053EE4CBAC0C63FB00112F000EFD0D6B8A08F9247B7FF94CCA53F2BF0" ma:contentTypeVersion="4" ma:contentTypeDescription="" ma:contentTypeScope="" ma:versionID="79046d61059c2a611b62a8b8f82f7d1d">
  <xsd:schema xmlns:xsd="http://www.w3.org/2001/XMLSchema" xmlns:xs="http://www.w3.org/2001/XMLSchema" xmlns:p="http://schemas.microsoft.com/office/2006/metadata/properties" xmlns:ns2="41bf6858-3ce3-4130-b62e-c3824e97853f" targetNamespace="http://schemas.microsoft.com/office/2006/metadata/properties" ma:root="true" ma:fieldsID="ee0b2d9309d34a1c67ab83c9ea0f2e62" ns2:_="">
    <xsd:import namespace="41bf6858-3ce3-4130-b62e-c3824e97853f"/>
    <xsd:element name="properties">
      <xsd:complexType>
        <xsd:sequence>
          <xsd:element name="documentManagement">
            <xsd:complexType>
              <xsd:all>
                <xsd:element ref="ns2:apteekkityo" minOccurs="0"/>
                <xsd:element ref="ns2:koulutus" minOccurs="0"/>
                <xsd:element ref="ns2:laakkeet" minOccurs="0"/>
                <xsd:element ref="ns2:sal" minOccurs="0"/>
                <xsd:element ref="ns2:tapahtumakalenteri" minOccurs="0"/>
                <xsd:element ref="ns2:tiedostontyyppi"/>
                <xsd:element ref="ns2:viestin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f6858-3ce3-4130-b62e-c3824e97853f" elementFormDefault="qualified">
    <xsd:import namespace="http://schemas.microsoft.com/office/2006/documentManagement/types"/>
    <xsd:import namespace="http://schemas.microsoft.com/office/infopath/2007/PartnerControls"/>
    <xsd:element name="apteekkityo" ma:index="8" nillable="true" ma:displayName="Apteekkityö" ma:internalName="apteekkityo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armaseuttiset tiedotteet"/>
                    <xsd:enumeration value="Pikatiedotteet (Cito)"/>
                    <xsd:enumeration value="Leimasinvarkaudet"/>
                    <xsd:enumeration value="Reseptiväärennökset"/>
                    <xsd:enumeration value="Etiikka"/>
                    <xsd:enumeration value="Kansanterveystyö"/>
                    <xsd:enumeration value="Astma"/>
                    <xsd:enumeration value="Lääkehoidon kokonaisarviointi"/>
                    <xsd:enumeration value="Annosjakelu"/>
                    <xsd:enumeration value="Painonhallinta"/>
                    <xsd:enumeration value="Tupakanvieroitus"/>
                    <xsd:enumeration value="eResepti"/>
                    <xsd:enumeration value="Apteekkiverkko"/>
                    <xsd:enumeration value="Tietoturva"/>
                    <xsd:enumeration value="Tietosuoja"/>
                    <xsd:enumeration value="Apteekin laatutyö"/>
                    <xsd:enumeration value="Laadun johtaminen"/>
                    <xsd:enumeration value="Laadun kehittäminen"/>
                    <xsd:enumeration value="Henkilöstö"/>
                    <xsd:enumeration value="Asiakkaat ja sidosryhmät"/>
                    <xsd:enumeration value="Laatutyökalut"/>
                    <xsd:enumeration value="Erityispalvelut"/>
                    <xsd:enumeration value="Tietosuoja"/>
                    <xsd:enumeration value="Säädöskokoelma"/>
                    <xsd:enumeration value="Lääkelainsäädäntö"/>
                    <xsd:enumeration value="Lääkehuollon henkilöstö"/>
                    <xsd:enumeration value="Potilaat ja kuluttajansuoja"/>
                    <xsd:enumeration value="Huumausaineet ja alkoholi"/>
                    <xsd:enumeration value="Eläinlääkintä"/>
                    <xsd:enumeration value="Elintarvikkeet ja yleiset kauppatavarat"/>
                    <xsd:enumeration value="Lääkehuollon hallinto"/>
                    <xsd:enumeration value="Apteekin yleinen liiketoiminta"/>
                    <xsd:enumeration value="Kemikaalit"/>
                    <xsd:enumeration value="Torjunta-aineet"/>
                    <xsd:enumeration value="Jätteet"/>
                    <xsd:enumeration value="Työturvallisuus"/>
                    <xsd:enumeration value="Apteekkiluvat"/>
                    <xsd:enumeration value="Ohjeita apteekkityöhön"/>
                    <xsd:enumeration value="Kansanterveysohjelmien yhdyshenkilöt"/>
                    <xsd:enumeration value="Sydän"/>
                    <xsd:enumeration value="Diabetes"/>
                    <xsd:enumeration value="Savuttomuus"/>
                  </xsd:restriction>
                </xsd:simpleType>
              </xsd:element>
            </xsd:sequence>
          </xsd:extension>
        </xsd:complexContent>
      </xsd:complexType>
    </xsd:element>
    <xsd:element name="koulutus" ma:index="9" nillable="true" ma:displayName="Koulutus" ma:internalName="koulutu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AL-koulutukset"/>
                    <xsd:enumeration value="Muut alan koulutukset"/>
                    <xsd:enumeration value="Erityispätevyys"/>
                    <xsd:enumeration value="Verkkokoulutus"/>
                    <xsd:enumeration value="Toimipaikkakoulutus"/>
                    <xsd:enumeration value="Abi-info"/>
                    <xsd:enumeration value="Opetusapteekit"/>
                  </xsd:restriction>
                </xsd:simpleType>
              </xsd:element>
            </xsd:sequence>
          </xsd:extension>
        </xsd:complexContent>
      </xsd:complexType>
    </xsd:element>
    <xsd:element name="laakkeet" ma:index="10" nillable="true" ma:displayName="Lääkkeet" ma:internalName="laakkee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aksa"/>
                    <xsd:enumeration value="Tietotippa"/>
                    <xsd:enumeration value="Lääkevalmistus"/>
                    <xsd:enumeration value="Lääkeyritykset"/>
                    <xsd:enumeration value="Kemikaalit"/>
                    <xsd:enumeration value="Elintarvikkeet"/>
                    <xsd:enumeration value="Eläinlääkkeet"/>
                    <xsd:enumeration value="Lääketehtaat"/>
                    <xsd:enumeration value="Tukkukaupat"/>
                    <xsd:enumeration value="Lääketiedotteet"/>
                    <xsd:enumeration value="Hinnanalennusten hyvityskäytännöt"/>
                    <xsd:enumeration value="Sopimusvalmistusapteekit"/>
                    <xsd:enumeration value="Toteamiskortisto"/>
                    <xsd:enumeration value="Laskentakansio"/>
                    <xsd:enumeration value="DF lääkevalmistuksen ohjekirja"/>
                  </xsd:restriction>
                </xsd:simpleType>
              </xsd:element>
            </xsd:sequence>
          </xsd:extension>
        </xsd:complexContent>
      </xsd:complexType>
    </xsd:element>
    <xsd:element name="sal" ma:index="11" nillable="true" ma:displayName="SAL" ma:internalName="sa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AL-yhtiöt"/>
                    <xsd:enumeration value="PharmaService"/>
                    <xsd:enumeration value="PharmaPress"/>
                    <xsd:enumeration value="Medifon"/>
                    <xsd:enumeration value="PharmaData"/>
                    <xsd:enumeration value="Valiokunnat"/>
                    <xsd:enumeration value="Yhdistykset"/>
                    <xsd:enumeration value="Keskusteluforum"/>
                    <xsd:enumeration value="SAL-henkilökunta"/>
                    <xsd:enumeration value="Runkosopimukset"/>
                    <xsd:enumeration value="Apteekkarien asiakirjat"/>
                  </xsd:restriction>
                </xsd:simpleType>
              </xsd:element>
            </xsd:sequence>
          </xsd:extension>
        </xsd:complexContent>
      </xsd:complexType>
    </xsd:element>
    <xsd:element name="tapahtumakalenteri" ma:index="12" nillable="true" ma:displayName="Tapahtumakalenteri" ma:internalName="tapahtumakalenteri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Kokoukset"/>
                    <xsd:enumeration value="Tapahtumat"/>
                    <xsd:enumeration value="Koulutukset"/>
                  </xsd:restriction>
                </xsd:simpleType>
              </xsd:element>
            </xsd:sequence>
          </xsd:extension>
        </xsd:complexContent>
      </xsd:complexType>
    </xsd:element>
    <xsd:element name="tiedostontyyppi" ma:index="13" ma:displayName="Tiedoston tyyppi" ma:format="Dropdown" ma:internalName="tiedostontyyppi">
      <xsd:simpleType>
        <xsd:restriction base="dms:Choice">
          <xsd:enumeration value="Kuvat"/>
          <xsd:enumeration value="Videot"/>
          <xsd:enumeration value="Lomakkeet"/>
          <xsd:enumeration value="Word-dokumentit"/>
          <xsd:enumeration value="Pdf-dokumentit"/>
          <xsd:enumeration value="Excel-dokumentit"/>
          <xsd:enumeration value="Muut dokumentit"/>
        </xsd:restriction>
      </xsd:simpleType>
    </xsd:element>
    <xsd:element name="viestinta" ma:index="14" nillable="true" ma:displayName="Viestintä" ma:internalName="viestint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Viestintätiedotteet"/>
                    <xsd:enumeration value="Media"/>
                    <xsd:enumeration value="Painotuotteet"/>
                    <xsd:enumeration value="Asiakasviestintä"/>
                    <xsd:enumeration value="Tilastot"/>
                    <xsd:enumeration value="Tutkimukset"/>
                    <xsd:enumeration value="Vuosikatsaukset"/>
                    <xsd:enumeration value="Apteekkitunnus"/>
                    <xsd:enumeration value="Asiakasesitteet"/>
                    <xsd:enumeration value="Messumateriaali"/>
                    <xsd:enumeration value="Kampanjat"/>
                    <xsd:enumeration value="Kaikki tiedotteet"/>
                    <xsd:enumeration value="Tietotekniikka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iestinta xmlns="41bf6858-3ce3-4130-b62e-c3824e97853f">
      <Value>Asiakasviestintä</Value>
      <Value>Apteekkitunnus</Value>
    </viestinta>
    <laakkeet xmlns="41bf6858-3ce3-4130-b62e-c3824e97853f"/>
    <tiedostontyyppi xmlns="41bf6858-3ce3-4130-b62e-c3824e97853f">Muut dokumentit</tiedostontyyppi>
    <tapahtumakalenteri xmlns="41bf6858-3ce3-4130-b62e-c3824e97853f"/>
    <apteekkityo xmlns="41bf6858-3ce3-4130-b62e-c3824e97853f">
      <Value>Asiakkaat ja sidosryhmät</Value>
    </apteekkityo>
    <sal xmlns="41bf6858-3ce3-4130-b62e-c3824e97853f"/>
    <koulutus xmlns="41bf6858-3ce3-4130-b62e-c3824e97853f"/>
  </documentManagement>
</p:properties>
</file>

<file path=customXml/item4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Props1.xml><?xml version="1.0" encoding="utf-8"?>
<ds:datastoreItem xmlns:ds="http://schemas.openxmlformats.org/officeDocument/2006/customXml" ds:itemID="{1F77FEFB-EE4D-41FB-97BA-1C9D2CB7CB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bf6858-3ce3-4130-b62e-c3824e9785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DFFC2C-795E-43E8-9821-70D961C7C2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C38795-43B4-42B8-80BF-CA0F971BDE1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41bf6858-3ce3-4130-b62e-c3824e97853f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46032195-D23E-449B-870E-FEFD9FDE56F6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14300</TotalTime>
  <Words>1219</Words>
  <Application>Microsoft Office PowerPoint</Application>
  <PresentationFormat>Näytössä katseltava diaesitys (4:3)</PresentationFormat>
  <Paragraphs>228</Paragraphs>
  <Slides>22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Office-teema</vt:lpstr>
      <vt:lpstr>PowerPoint-esitys</vt:lpstr>
      <vt:lpstr>Mistä palvelussa on kyse?</vt:lpstr>
      <vt:lpstr>Taustaa</vt:lpstr>
      <vt:lpstr>Lääkehoitoprosessi</vt:lpstr>
      <vt:lpstr>Lääkehoitoprosessin  turvallisuuden varmistaminen</vt:lpstr>
      <vt:lpstr>Lääkehoitoprosessin  turvallisuuden varmistaminen</vt:lpstr>
      <vt:lpstr>Turvallisen lääkehoidon tuki - palvelun tavoite</vt:lpstr>
      <vt:lpstr>Palvelun kuvaus</vt:lpstr>
      <vt:lpstr>Palvelun toteuttaminen</vt:lpstr>
      <vt:lpstr>PowerPoint-esitys</vt:lpstr>
      <vt:lpstr>PowerPoint-esitys</vt:lpstr>
      <vt:lpstr>1. Turvallinen koneellinen annosjakelu</vt:lpstr>
      <vt:lpstr>1. Turvallinen koneellinen annosjakelu</vt:lpstr>
      <vt:lpstr>2. Lääkekaapin tarkastus ja turvallinen lääkelogistiikka</vt:lpstr>
      <vt:lpstr>2. Lääkekaapin tarkastus ja turvallinen lääkelogistiikka</vt:lpstr>
      <vt:lpstr>3. Turvallisen lääkehoidon toteutuminen</vt:lpstr>
      <vt:lpstr>3. Turvallisen lääkehoidon toteutuminen</vt:lpstr>
      <vt:lpstr>4. Turvallisen lääkehoidon edellytykset</vt:lpstr>
      <vt:lpstr>4. Turvallisen lääkehoidon edellytykset</vt:lpstr>
      <vt:lpstr>Palvelun aikataulu</vt:lpstr>
      <vt:lpstr>Yhteistyön merkitys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Apteekkariliitto_diapohjat_2013</dc:title>
  <dc:creator>Paasonen Jan</dc:creator>
  <cp:lastModifiedBy>Salmela Ilkka</cp:lastModifiedBy>
  <cp:revision>687</cp:revision>
  <cp:lastPrinted>2017-05-23T09:31:02Z</cp:lastPrinted>
  <dcterms:created xsi:type="dcterms:W3CDTF">2013-04-03T09:31:13Z</dcterms:created>
  <dcterms:modified xsi:type="dcterms:W3CDTF">2018-08-23T10:15:26Z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0x0101007D031451D053EE4CBAC0C63FB00112F000EFD0D6B8A08F9247B7FF94CCA53F2BF0</vt:lpwstr>
  </property>
</Properties>
</file>